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3" r:id="rId5"/>
  </p:sldMasterIdLst>
  <p:notesMasterIdLst>
    <p:notesMasterId r:id="rId39"/>
  </p:notesMasterIdLst>
  <p:sldIdLst>
    <p:sldId id="256" r:id="rId6"/>
    <p:sldId id="258" r:id="rId7"/>
    <p:sldId id="259" r:id="rId8"/>
    <p:sldId id="260" r:id="rId9"/>
    <p:sldId id="305" r:id="rId10"/>
    <p:sldId id="264" r:id="rId11"/>
    <p:sldId id="265" r:id="rId12"/>
    <p:sldId id="266" r:id="rId13"/>
    <p:sldId id="267" r:id="rId14"/>
    <p:sldId id="268" r:id="rId15"/>
    <p:sldId id="271" r:id="rId16"/>
    <p:sldId id="309" r:id="rId17"/>
    <p:sldId id="278" r:id="rId18"/>
    <p:sldId id="308" r:id="rId19"/>
    <p:sldId id="290" r:id="rId20"/>
    <p:sldId id="310" r:id="rId21"/>
    <p:sldId id="311" r:id="rId22"/>
    <p:sldId id="281" r:id="rId23"/>
    <p:sldId id="282" r:id="rId24"/>
    <p:sldId id="306" r:id="rId25"/>
    <p:sldId id="307" r:id="rId26"/>
    <p:sldId id="301" r:id="rId27"/>
    <p:sldId id="302" r:id="rId28"/>
    <p:sldId id="304" r:id="rId29"/>
    <p:sldId id="292" r:id="rId30"/>
    <p:sldId id="293" r:id="rId31"/>
    <p:sldId id="297" r:id="rId32"/>
    <p:sldId id="298" r:id="rId33"/>
    <p:sldId id="294" r:id="rId34"/>
    <p:sldId id="295" r:id="rId35"/>
    <p:sldId id="296" r:id="rId36"/>
    <p:sldId id="300" r:id="rId37"/>
    <p:sldId id="288"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
      <p:font typeface="Comic Sans MS" panose="030F0702030302020204" pitchFamily="66" charset="0"/>
      <p:regular r:id="rId48"/>
      <p:bold r:id="rId49"/>
      <p:italic r:id="rId50"/>
      <p:boldItalic r:id="rId51"/>
    </p:embeddedFont>
    <p:embeddedFont>
      <p:font typeface="Wingdings 3" panose="05040102010807070707" pitchFamily="18" charset="2"/>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7DBB43-D960-4CD0-9815-460D33DDBEDF}">
  <a:tblStyle styleId="{027DBB43-D960-4CD0-9815-460D33DDBE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Flavours of Education</a:t>
            </a:r>
            <a:endParaRPr/>
          </a:p>
          <a:p>
            <a:pPr marL="0" lvl="0" indent="0" algn="l" rtl="0">
              <a:spcBef>
                <a:spcPts val="0"/>
              </a:spcBef>
              <a:spcAft>
                <a:spcPts val="0"/>
              </a:spcAft>
              <a:buNone/>
            </a:pPr>
            <a:r>
              <a:rPr lang="en-GB"/>
              <a:t>Systems not people</a:t>
            </a:r>
            <a:endParaRPr/>
          </a:p>
          <a:p>
            <a:pPr marL="0" lvl="0" indent="0" algn="l" rtl="0">
              <a:spcBef>
                <a:spcPts val="0"/>
              </a:spcBef>
              <a:spcAft>
                <a:spcPts val="0"/>
              </a:spcAft>
              <a:buNone/>
            </a:pPr>
            <a:r>
              <a:rPr lang="en-GB"/>
              <a:t>Capacity</a:t>
            </a: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5b29bb0b1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15b29bb0b1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3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53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90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68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89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104af5908_1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14104af5908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332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621afe01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621afe01f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1621afe01f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607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36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59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477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846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698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4104af5908_1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4104af5908_1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14104af5908_1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104af590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104af5908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4104af5908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104af5908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104af5908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4104af5908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104af5908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4104af5908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14104af5908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4104af5908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4104af5908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14104af5908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4104af590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4104af59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4636218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2564072251"/>
      </p:ext>
    </p:extLst>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15841062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29596946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78906980"/>
      </p:ext>
    </p:extLst>
  </p:cSld>
  <p:clrMapOvr>
    <a:masterClrMapping/>
  </p:clrMapOvr>
  <p:transition>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64088084"/>
      </p:ext>
    </p:extLst>
  </p:cSld>
  <p:clrMapOvr>
    <a:masterClrMapping/>
  </p:clrMapOvr>
  <p:transition>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87943503"/>
      </p:ext>
    </p:extLst>
  </p:cSld>
  <p:clrMapOvr>
    <a:masterClrMapping/>
  </p:clrMapOvr>
  <p:transition>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87746968"/>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15667901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145442446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422465444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8885933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293523418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211033992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endParaRPr lang="en-GB"/>
          </a:p>
        </p:txBody>
      </p:sp>
    </p:spTree>
    <p:extLst>
      <p:ext uri="{BB962C8B-B14F-4D97-AF65-F5344CB8AC3E}">
        <p14:creationId xmlns:p14="http://schemas.microsoft.com/office/powerpoint/2010/main" val="176874360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64636535"/>
      </p:ext>
    </p:extLst>
  </p:cSld>
  <p:clrMapOvr>
    <a:masterClrMapping/>
  </p:clrMapOvr>
  <p:transition>
    <p:push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55071394"/>
      </p:ext>
    </p:extLst>
  </p:cSld>
  <p:clrMapOvr>
    <a:masterClrMapping/>
  </p:clrMapOvr>
  <p:transition>
    <p:push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9"/>
        <p:cNvGrpSpPr/>
        <p:nvPr/>
      </p:nvGrpSpPr>
      <p:grpSpPr>
        <a:xfrm>
          <a:off x="0" y="0"/>
          <a:ext cx="0" cy="0"/>
          <a:chOff x="0" y="0"/>
          <a:chExt cx="0" cy="0"/>
        </a:xfrm>
      </p:grpSpPr>
      <p:sp>
        <p:nvSpPr>
          <p:cNvPr id="91" name="Google Shape;91;p14"/>
          <p:cNvSpPr txBox="1">
            <a:spLocks noGrp="1"/>
          </p:cNvSpPr>
          <p:nvPr>
            <p:ph type="body" idx="1"/>
          </p:nvPr>
        </p:nvSpPr>
        <p:spPr>
          <a:xfrm>
            <a:off x="354520" y="1169582"/>
            <a:ext cx="11227881" cy="49565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776"/>
              </a:spcBef>
              <a:spcAft>
                <a:spcPts val="0"/>
              </a:spcAft>
              <a:buSzPts val="2400"/>
              <a:buChar char="•"/>
              <a:defRPr/>
            </a:lvl1pPr>
            <a:lvl2pPr marL="914400" lvl="1" indent="-355600" algn="l">
              <a:lnSpc>
                <a:spcPct val="100000"/>
              </a:lnSpc>
              <a:spcBef>
                <a:spcPts val="1776"/>
              </a:spcBef>
              <a:spcAft>
                <a:spcPts val="0"/>
              </a:spcAft>
              <a:buSzPts val="2000"/>
              <a:buChar char="–"/>
              <a:defRPr/>
            </a:lvl2pPr>
            <a:lvl3pPr marL="1371600" lvl="2" indent="-355600" algn="l">
              <a:lnSpc>
                <a:spcPct val="100000"/>
              </a:lnSpc>
              <a:spcBef>
                <a:spcPts val="1776"/>
              </a:spcBef>
              <a:spcAft>
                <a:spcPts val="0"/>
              </a:spcAft>
              <a:buSzPts val="2000"/>
              <a:buChar char="•"/>
              <a:defRPr/>
            </a:lvl3pPr>
            <a:lvl4pPr marL="1828800" lvl="3" indent="-355600" algn="l">
              <a:lnSpc>
                <a:spcPct val="100000"/>
              </a:lnSpc>
              <a:spcBef>
                <a:spcPts val="1776"/>
              </a:spcBef>
              <a:spcAft>
                <a:spcPts val="0"/>
              </a:spcAft>
              <a:buSzPts val="2000"/>
              <a:buChar char="–"/>
              <a:defRPr/>
            </a:lvl4pPr>
            <a:lvl5pPr marL="2286000" lvl="4" indent="-355600" algn="l">
              <a:lnSpc>
                <a:spcPct val="100000"/>
              </a:lnSpc>
              <a:spcBef>
                <a:spcPts val="1776"/>
              </a:spcBef>
              <a:spcAft>
                <a:spcPts val="0"/>
              </a:spcAft>
              <a:buSzPts val="20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title"/>
          </p:nvPr>
        </p:nvSpPr>
        <p:spPr>
          <a:xfrm>
            <a:off x="354520" y="274638"/>
            <a:ext cx="11227881" cy="60432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4990"/>
              </a:buClr>
              <a:buSzPts val="2200"/>
              <a:buFont typeface="Arial"/>
              <a:buNone/>
              <a:defRPr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9083473" y="6308726"/>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rgbClr val="7F7F7F"/>
                </a:solidFill>
                <a:latin typeface="Calibri"/>
                <a:ea typeface="Calibri"/>
                <a:cs typeface="Calibri"/>
                <a:sym typeface="Calibri"/>
              </a:defRPr>
            </a:lvl1pPr>
            <a:lvl2pPr marL="0" lvl="1" indent="0" algn="r">
              <a:spcBef>
                <a:spcPts val="0"/>
              </a:spcBef>
              <a:buNone/>
              <a:defRPr sz="800" b="0" i="0" u="none" strike="noStrike" cap="none">
                <a:solidFill>
                  <a:srgbClr val="7F7F7F"/>
                </a:solidFill>
                <a:latin typeface="Calibri"/>
                <a:ea typeface="Calibri"/>
                <a:cs typeface="Calibri"/>
                <a:sym typeface="Calibri"/>
              </a:defRPr>
            </a:lvl2pPr>
            <a:lvl3pPr marL="0" lvl="2" indent="0" algn="r">
              <a:spcBef>
                <a:spcPts val="0"/>
              </a:spcBef>
              <a:buNone/>
              <a:defRPr sz="800" b="0" i="0" u="none" strike="noStrike" cap="none">
                <a:solidFill>
                  <a:srgbClr val="7F7F7F"/>
                </a:solidFill>
                <a:latin typeface="Calibri"/>
                <a:ea typeface="Calibri"/>
                <a:cs typeface="Calibri"/>
                <a:sym typeface="Calibri"/>
              </a:defRPr>
            </a:lvl3pPr>
            <a:lvl4pPr marL="0" lvl="3" indent="0" algn="r">
              <a:spcBef>
                <a:spcPts val="0"/>
              </a:spcBef>
              <a:buNone/>
              <a:defRPr sz="800" b="0" i="0" u="none" strike="noStrike" cap="none">
                <a:solidFill>
                  <a:srgbClr val="7F7F7F"/>
                </a:solidFill>
                <a:latin typeface="Calibri"/>
                <a:ea typeface="Calibri"/>
                <a:cs typeface="Calibri"/>
                <a:sym typeface="Calibri"/>
              </a:defRPr>
            </a:lvl4pPr>
            <a:lvl5pPr marL="0" lvl="4" indent="0" algn="r">
              <a:spcBef>
                <a:spcPts val="0"/>
              </a:spcBef>
              <a:buNone/>
              <a:defRPr sz="800" b="0" i="0" u="none" strike="noStrike" cap="none">
                <a:solidFill>
                  <a:srgbClr val="7F7F7F"/>
                </a:solidFill>
                <a:latin typeface="Calibri"/>
                <a:ea typeface="Calibri"/>
                <a:cs typeface="Calibri"/>
                <a:sym typeface="Calibri"/>
              </a:defRPr>
            </a:lvl5pPr>
            <a:lvl6pPr marL="0" lvl="5" indent="0" algn="r">
              <a:spcBef>
                <a:spcPts val="0"/>
              </a:spcBef>
              <a:buNone/>
              <a:defRPr sz="800" b="0" i="0" u="none" strike="noStrike" cap="none">
                <a:solidFill>
                  <a:srgbClr val="7F7F7F"/>
                </a:solidFill>
                <a:latin typeface="Calibri"/>
                <a:ea typeface="Calibri"/>
                <a:cs typeface="Calibri"/>
                <a:sym typeface="Calibri"/>
              </a:defRPr>
            </a:lvl6pPr>
            <a:lvl7pPr marL="0" lvl="6" indent="0" algn="r">
              <a:spcBef>
                <a:spcPts val="0"/>
              </a:spcBef>
              <a:buNone/>
              <a:defRPr sz="800" b="0" i="0" u="none" strike="noStrike" cap="none">
                <a:solidFill>
                  <a:srgbClr val="7F7F7F"/>
                </a:solidFill>
                <a:latin typeface="Calibri"/>
                <a:ea typeface="Calibri"/>
                <a:cs typeface="Calibri"/>
                <a:sym typeface="Calibri"/>
              </a:defRPr>
            </a:lvl7pPr>
            <a:lvl8pPr marL="0" lvl="7" indent="0" algn="r">
              <a:spcBef>
                <a:spcPts val="0"/>
              </a:spcBef>
              <a:buNone/>
              <a:defRPr sz="800" b="0" i="0" u="none" strike="noStrike" cap="none">
                <a:solidFill>
                  <a:srgbClr val="7F7F7F"/>
                </a:solidFill>
                <a:latin typeface="Calibri"/>
                <a:ea typeface="Calibri"/>
                <a:cs typeface="Calibri"/>
                <a:sym typeface="Calibri"/>
              </a:defRPr>
            </a:lvl8pPr>
            <a:lvl9pPr marL="0" lvl="8" indent="0" algn="r">
              <a:spcBef>
                <a:spcPts val="0"/>
              </a:spcBef>
              <a:buNone/>
              <a:defRPr sz="8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endParaRPr/>
          </a:p>
        </p:txBody>
      </p:sp>
    </p:spTree>
    <p:extLst>
      <p:ext uri="{BB962C8B-B14F-4D97-AF65-F5344CB8AC3E}">
        <p14:creationId xmlns:p14="http://schemas.microsoft.com/office/powerpoint/2010/main" val="518179938"/>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90888920"/>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ransition>
    <p:push dir="r"/>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6"/>
          <p:cNvSpPr txBox="1"/>
          <p:nvPr/>
        </p:nvSpPr>
        <p:spPr>
          <a:xfrm>
            <a:off x="2458243" y="5408167"/>
            <a:ext cx="698754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tx1"/>
                </a:solidFill>
                <a:latin typeface="Comic Sans MS" panose="030F0702030302020204" pitchFamily="66" charset="0"/>
              </a:rPr>
              <a:t>24th September 2024</a:t>
            </a:r>
            <a:endParaRPr sz="2400" b="1" i="0" u="none" strike="noStrike" cap="none" baseline="30000" dirty="0">
              <a:solidFill>
                <a:schemeClr val="tx1"/>
              </a:solidFill>
              <a:latin typeface="Comic Sans MS" panose="030F0702030302020204" pitchFamily="66" charset="0"/>
              <a:sym typeface="Arial"/>
            </a:endParaRPr>
          </a:p>
        </p:txBody>
      </p:sp>
      <p:sp>
        <p:nvSpPr>
          <p:cNvPr id="166" name="Google Shape;166;p26"/>
          <p:cNvSpPr txBox="1"/>
          <p:nvPr/>
        </p:nvSpPr>
        <p:spPr>
          <a:xfrm>
            <a:off x="1808890" y="3950582"/>
            <a:ext cx="833333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i="0" u="none" strike="noStrike" cap="none" dirty="0">
                <a:solidFill>
                  <a:schemeClr val="dk1"/>
                </a:solidFill>
                <a:latin typeface="Comic Sans MS" panose="030F0702030302020204" pitchFamily="66" charset="0"/>
                <a:sym typeface="Arial"/>
              </a:rPr>
              <a:t>Year 1 </a:t>
            </a:r>
          </a:p>
          <a:p>
            <a:pPr marL="0" marR="0" lvl="0" indent="0" algn="ctr" rtl="0">
              <a:spcBef>
                <a:spcPts val="0"/>
              </a:spcBef>
              <a:spcAft>
                <a:spcPts val="0"/>
              </a:spcAft>
              <a:buNone/>
            </a:pPr>
            <a:r>
              <a:rPr lang="en-GB" sz="3200" b="1" i="0" u="none" strike="noStrike" cap="none" dirty="0">
                <a:solidFill>
                  <a:schemeClr val="dk1"/>
                </a:solidFill>
                <a:latin typeface="Comic Sans MS" panose="030F0702030302020204" pitchFamily="66" charset="0"/>
                <a:sym typeface="Arial"/>
              </a:rPr>
              <a:t>Curriculum Information </a:t>
            </a:r>
            <a:endParaRPr sz="3200" b="1" i="0" u="none" strike="noStrike" cap="none" baseline="30000" dirty="0">
              <a:solidFill>
                <a:schemeClr val="dk1"/>
              </a:solidFill>
              <a:latin typeface="Comic Sans MS" panose="030F0702030302020204" pitchFamily="66" charset="0"/>
              <a:sym typeface="Arial"/>
            </a:endParaRPr>
          </a:p>
        </p:txBody>
      </p:sp>
      <p:pic>
        <p:nvPicPr>
          <p:cNvPr id="168" name="Google Shape;168;p26"/>
          <p:cNvPicPr preferRelativeResize="0"/>
          <p:nvPr/>
        </p:nvPicPr>
        <p:blipFill rotWithShape="1">
          <a:blip r:embed="rId3">
            <a:alphaModFix/>
          </a:blip>
          <a:srcRect/>
          <a:stretch/>
        </p:blipFill>
        <p:spPr>
          <a:xfrm>
            <a:off x="4136065" y="1219021"/>
            <a:ext cx="3631896" cy="2273313"/>
          </a:xfrm>
          <a:prstGeom prst="rect">
            <a:avLst/>
          </a:prstGeom>
          <a:noFill/>
          <a:ln>
            <a:noFill/>
          </a:ln>
        </p:spPr>
      </p:pic>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Ofsted Focus</a:t>
            </a:r>
            <a:endParaRPr dirty="0">
              <a:solidFill>
                <a:srgbClr val="FFFF00"/>
              </a:solidFill>
              <a:latin typeface="Comic Sans MS" panose="030F0702030302020204" pitchFamily="66" charset="0"/>
            </a:endParaRPr>
          </a:p>
        </p:txBody>
      </p:sp>
      <p:sp>
        <p:nvSpPr>
          <p:cNvPr id="257" name="Google Shape;257;p3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258" name="Google Shape;258;p38"/>
          <p:cNvPicPr preferRelativeResize="0"/>
          <p:nvPr/>
        </p:nvPicPr>
        <p:blipFill rotWithShape="1">
          <a:blip r:embed="rId3">
            <a:alphaModFix/>
          </a:blip>
          <a:srcRect/>
          <a:stretch/>
        </p:blipFill>
        <p:spPr>
          <a:xfrm>
            <a:off x="9392574" y="576798"/>
            <a:ext cx="2367380" cy="1908569"/>
          </a:xfrm>
          <a:prstGeom prst="rect">
            <a:avLst/>
          </a:prstGeom>
          <a:noFill/>
          <a:ln>
            <a:noFill/>
          </a:ln>
        </p:spPr>
      </p:pic>
      <p:sp>
        <p:nvSpPr>
          <p:cNvPr id="259" name="Google Shape;259;p38"/>
          <p:cNvSpPr/>
          <p:nvPr/>
        </p:nvSpPr>
        <p:spPr>
          <a:xfrm>
            <a:off x="354520" y="1126067"/>
            <a:ext cx="9458347" cy="47582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i="0" u="none" strike="noStrike" cap="none" dirty="0">
                <a:solidFill>
                  <a:schemeClr val="tx1"/>
                </a:solidFill>
                <a:latin typeface="Comic Sans MS" panose="030F0702030302020204" pitchFamily="66" charset="0"/>
                <a:ea typeface="arial"/>
                <a:cs typeface="arial"/>
                <a:sym typeface="arial"/>
              </a:rPr>
              <a:t>The focus is currently on the Intent, Implementation and Impact of the </a:t>
            </a:r>
            <a:r>
              <a:rPr lang="en-GB" sz="2400" dirty="0">
                <a:solidFill>
                  <a:schemeClr val="tx1"/>
                </a:solidFill>
                <a:latin typeface="Comic Sans MS" panose="030F0702030302020204" pitchFamily="66" charset="0"/>
                <a:ea typeface="arial"/>
                <a:cs typeface="arial"/>
                <a:sym typeface="arial"/>
              </a:rPr>
              <a:t>curriculum.</a:t>
            </a:r>
          </a:p>
          <a:p>
            <a:pPr marL="0" marR="0" lvl="0" indent="0" algn="l" rtl="0">
              <a:spcBef>
                <a:spcPts val="0"/>
              </a:spcBef>
              <a:spcAft>
                <a:spcPts val="0"/>
              </a:spcAft>
              <a:buNone/>
            </a:pPr>
            <a:endParaRPr lang="en-GB" sz="2400" dirty="0">
              <a:solidFill>
                <a:schemeClr val="tx1"/>
              </a:solidFill>
              <a:latin typeface="Comic Sans MS" panose="030F0702030302020204" pitchFamily="66" charset="0"/>
              <a:cs typeface="arial"/>
              <a:sym typeface="arial"/>
            </a:endParaRPr>
          </a:p>
          <a:p>
            <a:pPr marL="0" marR="0" lvl="0" indent="0" algn="l" rtl="0">
              <a:spcBef>
                <a:spcPts val="0"/>
              </a:spcBef>
              <a:spcAft>
                <a:spcPts val="0"/>
              </a:spcAft>
              <a:buNone/>
            </a:pPr>
            <a:r>
              <a:rPr lang="en-GB" sz="2400" dirty="0">
                <a:solidFill>
                  <a:schemeClr val="tx1"/>
                </a:solidFill>
                <a:latin typeface="Comic Sans MS" panose="030F0702030302020204" pitchFamily="66" charset="0"/>
                <a:cs typeface="arial"/>
                <a:sym typeface="arial"/>
              </a:rPr>
              <a:t>Intent – What we intend to teach your children.</a:t>
            </a:r>
          </a:p>
          <a:p>
            <a:pPr marL="0" marR="0" lvl="0" indent="0" algn="l" rtl="0">
              <a:spcBef>
                <a:spcPts val="0"/>
              </a:spcBef>
              <a:spcAft>
                <a:spcPts val="0"/>
              </a:spcAft>
              <a:buNone/>
            </a:pPr>
            <a:endParaRPr lang="en-GB" sz="2400" dirty="0">
              <a:solidFill>
                <a:schemeClr val="tx1"/>
              </a:solidFill>
              <a:latin typeface="Comic Sans MS" panose="030F0702030302020204" pitchFamily="66" charset="0"/>
              <a:cs typeface="arial"/>
              <a:sym typeface="arial"/>
            </a:endParaRPr>
          </a:p>
          <a:p>
            <a:pPr marL="0" marR="0" lvl="0" indent="0" algn="l" rtl="0">
              <a:spcBef>
                <a:spcPts val="0"/>
              </a:spcBef>
              <a:spcAft>
                <a:spcPts val="0"/>
              </a:spcAft>
              <a:buNone/>
            </a:pPr>
            <a:r>
              <a:rPr lang="en-GB" sz="2400" dirty="0">
                <a:solidFill>
                  <a:schemeClr val="tx1"/>
                </a:solidFill>
                <a:latin typeface="Comic Sans MS" panose="030F0702030302020204" pitchFamily="66" charset="0"/>
                <a:cs typeface="arial"/>
                <a:sym typeface="arial"/>
              </a:rPr>
              <a:t>Implementation – The teaching!</a:t>
            </a:r>
          </a:p>
          <a:p>
            <a:pPr marL="0" marR="0" lvl="0" indent="0" algn="l" rtl="0">
              <a:spcBef>
                <a:spcPts val="0"/>
              </a:spcBef>
              <a:spcAft>
                <a:spcPts val="0"/>
              </a:spcAft>
              <a:buNone/>
            </a:pPr>
            <a:endParaRPr lang="en-GB" sz="2400" dirty="0">
              <a:solidFill>
                <a:schemeClr val="tx1"/>
              </a:solidFill>
              <a:latin typeface="Comic Sans MS" panose="030F0702030302020204" pitchFamily="66" charset="0"/>
              <a:cs typeface="arial"/>
              <a:sym typeface="arial"/>
            </a:endParaRPr>
          </a:p>
          <a:p>
            <a:pPr marL="0" marR="0" lvl="0" indent="0" algn="l" rtl="0">
              <a:spcBef>
                <a:spcPts val="0"/>
              </a:spcBef>
              <a:spcAft>
                <a:spcPts val="0"/>
              </a:spcAft>
              <a:buNone/>
            </a:pPr>
            <a:r>
              <a:rPr lang="en-GB" sz="2400" dirty="0">
                <a:solidFill>
                  <a:schemeClr val="tx1"/>
                </a:solidFill>
                <a:latin typeface="Comic Sans MS" panose="030F0702030302020204" pitchFamily="66" charset="0"/>
                <a:cs typeface="arial"/>
                <a:sym typeface="arial"/>
              </a:rPr>
              <a:t>Impact – Do the children know more? Can they do more? Do they remember more?</a:t>
            </a:r>
          </a:p>
          <a:p>
            <a:pPr marL="0" marR="0" lvl="0" indent="0" algn="l" rtl="0">
              <a:spcBef>
                <a:spcPts val="0"/>
              </a:spcBef>
              <a:spcAft>
                <a:spcPts val="0"/>
              </a:spcAft>
              <a:buNone/>
            </a:pPr>
            <a:endParaRPr lang="en-GB" sz="2400" dirty="0">
              <a:solidFill>
                <a:schemeClr val="bg1">
                  <a:lumMod val="50000"/>
                </a:schemeClr>
              </a:solidFill>
              <a:latin typeface="Comic Sans MS" panose="030F0702030302020204" pitchFamily="66" charset="0"/>
              <a:cs typeface="arial"/>
              <a:sym typeface="arial"/>
            </a:endParaRPr>
          </a:p>
          <a:p>
            <a:pPr marL="0" marR="0" lvl="0" indent="0" algn="ctr" rtl="0">
              <a:spcBef>
                <a:spcPts val="0"/>
              </a:spcBef>
              <a:spcAft>
                <a:spcPts val="0"/>
              </a:spcAft>
              <a:buNone/>
            </a:pPr>
            <a:r>
              <a:rPr lang="en-GB" sz="2400" i="1" dirty="0">
                <a:solidFill>
                  <a:srgbClr val="FFC000"/>
                </a:solidFill>
                <a:latin typeface="Comic Sans MS" panose="030F0702030302020204" pitchFamily="66" charset="0"/>
                <a:cs typeface="arial"/>
                <a:sym typeface="arial"/>
              </a:rPr>
              <a:t>Tell me and I’ll forget. Show me and I’ll remember.</a:t>
            </a:r>
          </a:p>
          <a:p>
            <a:pPr marL="0" marR="0" lvl="0" indent="0" algn="ctr" rtl="0">
              <a:spcBef>
                <a:spcPts val="0"/>
              </a:spcBef>
              <a:spcAft>
                <a:spcPts val="0"/>
              </a:spcAft>
              <a:buNone/>
            </a:pPr>
            <a:r>
              <a:rPr lang="en-GB" sz="2400" i="1" dirty="0">
                <a:solidFill>
                  <a:srgbClr val="FFC000"/>
                </a:solidFill>
                <a:latin typeface="Comic Sans MS" panose="030F0702030302020204" pitchFamily="66" charset="0"/>
                <a:cs typeface="arial"/>
                <a:sym typeface="arial"/>
              </a:rPr>
              <a:t>Involve me and I’ll understand.</a:t>
            </a:r>
            <a:endParaRPr sz="2400" i="1" dirty="0">
              <a:solidFill>
                <a:srgbClr val="FFC000"/>
              </a:solidFill>
              <a:latin typeface="Comic Sans MS" panose="030F0702030302020204" pitchFamily="66" charset="0"/>
            </a:endParaRPr>
          </a:p>
          <a:p>
            <a:pPr marL="0" marR="0" lvl="0" indent="0" algn="l" rtl="0">
              <a:spcBef>
                <a:spcPts val="0"/>
              </a:spcBef>
              <a:spcAft>
                <a:spcPts val="0"/>
              </a:spcAft>
              <a:buNone/>
            </a:pPr>
            <a:endParaRPr sz="3600" dirty="0">
              <a:solidFill>
                <a:srgbClr val="7F7F7F"/>
              </a:solidFill>
              <a:latin typeface="Calibri"/>
              <a:ea typeface="Calibri"/>
              <a:cs typeface="Calibri"/>
              <a:sym typeface="Calibri"/>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body" idx="1"/>
          </p:nvPr>
        </p:nvSpPr>
        <p:spPr>
          <a:xfrm>
            <a:off x="354520" y="1017181"/>
            <a:ext cx="11227800" cy="5410251"/>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p>
          <a:p>
            <a:pPr marL="0" lvl="1" indent="0" algn="l" rtl="0">
              <a:lnSpc>
                <a:spcPct val="100000"/>
              </a:lnSpc>
              <a:spcBef>
                <a:spcPts val="576"/>
              </a:spcBef>
              <a:spcAft>
                <a:spcPts val="0"/>
              </a:spcAft>
              <a:buSzPts val="2800"/>
              <a:buNone/>
            </a:pPr>
            <a:endParaRPr lang="en-GB" sz="2100" dirty="0">
              <a:latin typeface="Comic Sans MS" panose="030F0702030302020204" pitchFamily="66" charset="0"/>
            </a:endParaRPr>
          </a:p>
          <a:p>
            <a:pPr marL="0" lvl="1" indent="0" algn="l" rtl="0">
              <a:lnSpc>
                <a:spcPct val="100000"/>
              </a:lnSpc>
              <a:spcBef>
                <a:spcPts val="576"/>
              </a:spcBef>
              <a:spcAft>
                <a:spcPts val="0"/>
              </a:spcAft>
              <a:buSzPts val="2800"/>
              <a:buNone/>
            </a:pPr>
            <a:r>
              <a:rPr lang="en-GB" sz="2100" dirty="0">
                <a:latin typeface="Comic Sans MS" panose="030F0702030302020204" pitchFamily="66" charset="0"/>
              </a:rPr>
              <a:t>We have a two year teaching cycle.</a:t>
            </a:r>
            <a:endParaRPr sz="2100" dirty="0">
              <a:latin typeface="Comic Sans MS" panose="030F0702030302020204" pitchFamily="66" charset="0"/>
            </a:endParaRPr>
          </a:p>
          <a:p>
            <a:pPr marL="0" lvl="1" indent="0" algn="l" rtl="0">
              <a:lnSpc>
                <a:spcPct val="100000"/>
              </a:lnSpc>
              <a:spcBef>
                <a:spcPts val="576"/>
              </a:spcBef>
              <a:spcAft>
                <a:spcPts val="0"/>
              </a:spcAft>
              <a:buSzPts val="2800"/>
              <a:buNone/>
            </a:pPr>
            <a:endParaRPr sz="2600" dirty="0"/>
          </a:p>
        </p:txBody>
      </p:sp>
      <p:sp>
        <p:nvSpPr>
          <p:cNvPr id="284" name="Google Shape;284;p4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Intent - Our Learning Challenge Curriculum Questions</a:t>
            </a:r>
            <a:endParaRPr dirty="0">
              <a:solidFill>
                <a:srgbClr val="FFFF00"/>
              </a:solidFill>
              <a:latin typeface="Comic Sans MS" panose="030F0702030302020204" pitchFamily="66" charset="0"/>
            </a:endParaRPr>
          </a:p>
        </p:txBody>
      </p:sp>
      <p:sp>
        <p:nvSpPr>
          <p:cNvPr id="285" name="Google Shape;285;p4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286" name="Google Shape;286;p41"/>
          <p:cNvPicPr preferRelativeResize="0"/>
          <p:nvPr/>
        </p:nvPicPr>
        <p:blipFill rotWithShape="1">
          <a:blip r:embed="rId3">
            <a:alphaModFix/>
          </a:blip>
          <a:srcRect/>
          <a:stretch/>
        </p:blipFill>
        <p:spPr>
          <a:xfrm>
            <a:off x="10197375" y="954675"/>
            <a:ext cx="1903851" cy="1281625"/>
          </a:xfrm>
          <a:prstGeom prst="rect">
            <a:avLst/>
          </a:prstGeom>
          <a:noFill/>
          <a:ln>
            <a:noFill/>
          </a:ln>
        </p:spPr>
      </p:pic>
      <p:pic>
        <p:nvPicPr>
          <p:cNvPr id="3" name="Picture 2">
            <a:extLst>
              <a:ext uri="{FF2B5EF4-FFF2-40B4-BE49-F238E27FC236}">
                <a16:creationId xmlns:a16="http://schemas.microsoft.com/office/drawing/2014/main" id="{C8C27BF4-1EE4-4E43-BCEB-EA39CD166BDD}"/>
              </a:ext>
            </a:extLst>
          </p:cNvPr>
          <p:cNvPicPr>
            <a:picLocks noChangeAspect="1"/>
          </p:cNvPicPr>
          <p:nvPr/>
        </p:nvPicPr>
        <p:blipFill>
          <a:blip r:embed="rId4"/>
          <a:stretch>
            <a:fillRect/>
          </a:stretch>
        </p:blipFill>
        <p:spPr>
          <a:xfrm>
            <a:off x="2484648" y="954674"/>
            <a:ext cx="5760875" cy="4780301"/>
          </a:xfrm>
          <a:prstGeom prst="rect">
            <a:avLst/>
          </a:prstGeom>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400"/>
              <a:buNone/>
            </a:pPr>
            <a:endParaRPr sz="2400" dirty="0"/>
          </a:p>
          <a:p>
            <a:pPr marL="457200" lvl="1" indent="0" algn="l" rtl="0">
              <a:lnSpc>
                <a:spcPct val="100000"/>
              </a:lnSpc>
              <a:spcBef>
                <a:spcPts val="576"/>
              </a:spcBef>
              <a:spcAft>
                <a:spcPts val="0"/>
              </a:spcAft>
              <a:buSzPts val="2400"/>
              <a:buNone/>
            </a:pPr>
            <a:endParaRPr sz="2400" dirty="0"/>
          </a:p>
          <a:p>
            <a:pPr marL="457200" lvl="1" indent="0" algn="l" rtl="0">
              <a:lnSpc>
                <a:spcPct val="100000"/>
              </a:lnSpc>
              <a:spcBef>
                <a:spcPts val="576"/>
              </a:spcBef>
              <a:spcAft>
                <a:spcPts val="0"/>
              </a:spcAft>
              <a:buSzPts val="2400"/>
              <a:buNone/>
            </a:pPr>
            <a:endParaRPr sz="2400" dirty="0"/>
          </a:p>
        </p:txBody>
      </p:sp>
      <p:sp>
        <p:nvSpPr>
          <p:cNvPr id="343" name="Google Shape;343;p48"/>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Intent - Medium Term Plans. An example…</a:t>
            </a:r>
            <a:br>
              <a:rPr lang="en-GB" dirty="0">
                <a:latin typeface="Comic Sans MS" panose="030F0702030302020204" pitchFamily="66" charset="0"/>
              </a:rPr>
            </a:br>
            <a:endParaRPr lang="en-GB" dirty="0">
              <a:latin typeface="Comic Sans MS" panose="030F0702030302020204" pitchFamily="66" charset="0"/>
            </a:endParaRPr>
          </a:p>
        </p:txBody>
      </p:sp>
      <p:pic>
        <p:nvPicPr>
          <p:cNvPr id="2" name="Picture 1">
            <a:extLst>
              <a:ext uri="{FF2B5EF4-FFF2-40B4-BE49-F238E27FC236}">
                <a16:creationId xmlns:a16="http://schemas.microsoft.com/office/drawing/2014/main" id="{B487F980-E883-4B3D-ACA2-A09524958400}"/>
              </a:ext>
            </a:extLst>
          </p:cNvPr>
          <p:cNvPicPr>
            <a:picLocks noChangeAspect="1"/>
          </p:cNvPicPr>
          <p:nvPr/>
        </p:nvPicPr>
        <p:blipFill>
          <a:blip r:embed="rId3"/>
          <a:stretch>
            <a:fillRect/>
          </a:stretch>
        </p:blipFill>
        <p:spPr>
          <a:xfrm>
            <a:off x="1333316" y="878958"/>
            <a:ext cx="8858250" cy="5827796"/>
          </a:xfrm>
          <a:prstGeom prst="rect">
            <a:avLst/>
          </a:prstGeom>
        </p:spPr>
      </p:pic>
    </p:spTree>
    <p:extLst>
      <p:ext uri="{BB962C8B-B14F-4D97-AF65-F5344CB8AC3E}">
        <p14:creationId xmlns:p14="http://schemas.microsoft.com/office/powerpoint/2010/main" val="4087197774"/>
      </p:ext>
    </p:extLst>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400"/>
              <a:buNone/>
            </a:pPr>
            <a:endParaRPr sz="2400" dirty="0"/>
          </a:p>
          <a:p>
            <a:pPr marL="457200" lvl="1" indent="0" algn="l" rtl="0">
              <a:lnSpc>
                <a:spcPct val="100000"/>
              </a:lnSpc>
              <a:spcBef>
                <a:spcPts val="576"/>
              </a:spcBef>
              <a:spcAft>
                <a:spcPts val="0"/>
              </a:spcAft>
              <a:buSzPts val="2400"/>
              <a:buNone/>
            </a:pPr>
            <a:endParaRPr sz="2400" dirty="0"/>
          </a:p>
          <a:p>
            <a:pPr marL="457200" lvl="1" indent="0" algn="l" rtl="0">
              <a:lnSpc>
                <a:spcPct val="100000"/>
              </a:lnSpc>
              <a:spcBef>
                <a:spcPts val="576"/>
              </a:spcBef>
              <a:spcAft>
                <a:spcPts val="0"/>
              </a:spcAft>
              <a:buSzPts val="2400"/>
              <a:buNone/>
            </a:pPr>
            <a:endParaRPr sz="2400" dirty="0"/>
          </a:p>
        </p:txBody>
      </p:sp>
      <p:sp>
        <p:nvSpPr>
          <p:cNvPr id="343" name="Google Shape;343;p48"/>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Intent - Medium Term Plans. An example…</a:t>
            </a:r>
            <a:br>
              <a:rPr lang="en-GB" dirty="0">
                <a:latin typeface="Comic Sans MS" panose="030F0702030302020204" pitchFamily="66" charset="0"/>
              </a:rPr>
            </a:br>
            <a:endParaRPr lang="en-GB" dirty="0">
              <a:latin typeface="Comic Sans MS" panose="030F0702030302020204" pitchFamily="66" charset="0"/>
            </a:endParaRPr>
          </a:p>
        </p:txBody>
      </p:sp>
      <p:pic>
        <p:nvPicPr>
          <p:cNvPr id="3" name="Picture 2">
            <a:extLst>
              <a:ext uri="{FF2B5EF4-FFF2-40B4-BE49-F238E27FC236}">
                <a16:creationId xmlns:a16="http://schemas.microsoft.com/office/drawing/2014/main" id="{D971C1CC-D5B0-45B1-B730-B242F1F2A9E0}"/>
              </a:ext>
            </a:extLst>
          </p:cNvPr>
          <p:cNvPicPr>
            <a:picLocks noChangeAspect="1"/>
          </p:cNvPicPr>
          <p:nvPr/>
        </p:nvPicPr>
        <p:blipFill>
          <a:blip r:embed="rId3"/>
          <a:stretch>
            <a:fillRect/>
          </a:stretch>
        </p:blipFill>
        <p:spPr>
          <a:xfrm>
            <a:off x="494917" y="731836"/>
            <a:ext cx="9812876" cy="5979042"/>
          </a:xfrm>
          <a:prstGeom prst="rect">
            <a:avLst/>
          </a:prstGeom>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400"/>
              <a:buNone/>
            </a:pPr>
            <a:endParaRPr sz="2400" dirty="0"/>
          </a:p>
          <a:p>
            <a:pPr marL="457200" lvl="1" indent="0" algn="l" rtl="0">
              <a:lnSpc>
                <a:spcPct val="100000"/>
              </a:lnSpc>
              <a:spcBef>
                <a:spcPts val="576"/>
              </a:spcBef>
              <a:spcAft>
                <a:spcPts val="0"/>
              </a:spcAft>
              <a:buSzPts val="2400"/>
              <a:buNone/>
            </a:pPr>
            <a:endParaRPr sz="2400" dirty="0"/>
          </a:p>
          <a:p>
            <a:pPr marL="457200" lvl="1" indent="0" algn="l" rtl="0">
              <a:lnSpc>
                <a:spcPct val="100000"/>
              </a:lnSpc>
              <a:spcBef>
                <a:spcPts val="576"/>
              </a:spcBef>
              <a:spcAft>
                <a:spcPts val="0"/>
              </a:spcAft>
              <a:buSzPts val="2400"/>
              <a:buNone/>
            </a:pPr>
            <a:endParaRPr sz="2400" dirty="0"/>
          </a:p>
        </p:txBody>
      </p:sp>
      <p:sp>
        <p:nvSpPr>
          <p:cNvPr id="343" name="Google Shape;343;p48"/>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Intent - Medium Term Plans. An example…</a:t>
            </a:r>
            <a:br>
              <a:rPr lang="en-GB" dirty="0">
                <a:latin typeface="Comic Sans MS" panose="030F0702030302020204" pitchFamily="66" charset="0"/>
              </a:rPr>
            </a:br>
            <a:endParaRPr lang="en-GB" dirty="0">
              <a:latin typeface="Comic Sans MS" panose="030F0702030302020204" pitchFamily="66" charset="0"/>
            </a:endParaRPr>
          </a:p>
        </p:txBody>
      </p:sp>
      <p:pic>
        <p:nvPicPr>
          <p:cNvPr id="2" name="Picture 1">
            <a:extLst>
              <a:ext uri="{FF2B5EF4-FFF2-40B4-BE49-F238E27FC236}">
                <a16:creationId xmlns:a16="http://schemas.microsoft.com/office/drawing/2014/main" id="{85A832C2-6091-4605-A863-DD3FBC225700}"/>
              </a:ext>
            </a:extLst>
          </p:cNvPr>
          <p:cNvPicPr>
            <a:picLocks noChangeAspect="1"/>
          </p:cNvPicPr>
          <p:nvPr/>
        </p:nvPicPr>
        <p:blipFill>
          <a:blip r:embed="rId3"/>
          <a:stretch>
            <a:fillRect/>
          </a:stretch>
        </p:blipFill>
        <p:spPr>
          <a:xfrm>
            <a:off x="450377" y="731836"/>
            <a:ext cx="10043029" cy="6061739"/>
          </a:xfrm>
          <a:prstGeom prst="rect">
            <a:avLst/>
          </a:prstGeom>
        </p:spPr>
      </p:pic>
    </p:spTree>
    <p:extLst>
      <p:ext uri="{BB962C8B-B14F-4D97-AF65-F5344CB8AC3E}">
        <p14:creationId xmlns:p14="http://schemas.microsoft.com/office/powerpoint/2010/main" val="2401499819"/>
      </p:ext>
    </p:extLst>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400"/>
              <a:buNone/>
            </a:pPr>
            <a:endParaRPr sz="2400"/>
          </a:p>
          <a:p>
            <a:pPr marL="457200" lvl="1" indent="0" algn="l" rtl="0">
              <a:lnSpc>
                <a:spcPct val="100000"/>
              </a:lnSpc>
              <a:spcBef>
                <a:spcPts val="576"/>
              </a:spcBef>
              <a:spcAft>
                <a:spcPts val="0"/>
              </a:spcAft>
              <a:buSzPts val="2400"/>
              <a:buNone/>
            </a:pPr>
            <a:endParaRPr sz="2400"/>
          </a:p>
          <a:p>
            <a:pPr marL="457200" lvl="1" indent="0" algn="l" rtl="0">
              <a:lnSpc>
                <a:spcPct val="100000"/>
              </a:lnSpc>
              <a:spcBef>
                <a:spcPts val="576"/>
              </a:spcBef>
              <a:spcAft>
                <a:spcPts val="0"/>
              </a:spcAft>
              <a:buSzPts val="2400"/>
              <a:buNone/>
            </a:pPr>
            <a:endParaRPr sz="2400"/>
          </a:p>
        </p:txBody>
      </p:sp>
      <p:sp>
        <p:nvSpPr>
          <p:cNvPr id="343" name="Google Shape;343;p4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Intent - Medium Term Plans</a:t>
            </a:r>
            <a:endParaRPr dirty="0">
              <a:solidFill>
                <a:srgbClr val="FFFF00"/>
              </a:solidFill>
              <a:latin typeface="Comic Sans MS" panose="030F0702030302020204" pitchFamily="66" charset="0"/>
            </a:endParaRPr>
          </a:p>
        </p:txBody>
      </p:sp>
      <p:pic>
        <p:nvPicPr>
          <p:cNvPr id="3" name="Picture 2">
            <a:extLst>
              <a:ext uri="{FF2B5EF4-FFF2-40B4-BE49-F238E27FC236}">
                <a16:creationId xmlns:a16="http://schemas.microsoft.com/office/drawing/2014/main" id="{357B592C-51AD-43BD-A436-118562BE9250}"/>
              </a:ext>
            </a:extLst>
          </p:cNvPr>
          <p:cNvPicPr>
            <a:picLocks noChangeAspect="1"/>
          </p:cNvPicPr>
          <p:nvPr/>
        </p:nvPicPr>
        <p:blipFill>
          <a:blip r:embed="rId3"/>
          <a:stretch>
            <a:fillRect/>
          </a:stretch>
        </p:blipFill>
        <p:spPr>
          <a:xfrm>
            <a:off x="543554" y="731836"/>
            <a:ext cx="10287203" cy="6062240"/>
          </a:xfrm>
          <a:prstGeom prst="rect">
            <a:avLst/>
          </a:prstGeom>
        </p:spPr>
      </p:pic>
    </p:spTree>
    <p:extLst>
      <p:ext uri="{BB962C8B-B14F-4D97-AF65-F5344CB8AC3E}">
        <p14:creationId xmlns:p14="http://schemas.microsoft.com/office/powerpoint/2010/main" val="2068473099"/>
      </p:ext>
    </p:extLst>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400"/>
              <a:buNone/>
            </a:pPr>
            <a:endParaRPr sz="2400"/>
          </a:p>
          <a:p>
            <a:pPr marL="457200" lvl="1" indent="0" algn="l" rtl="0">
              <a:lnSpc>
                <a:spcPct val="100000"/>
              </a:lnSpc>
              <a:spcBef>
                <a:spcPts val="576"/>
              </a:spcBef>
              <a:spcAft>
                <a:spcPts val="0"/>
              </a:spcAft>
              <a:buSzPts val="2400"/>
              <a:buNone/>
            </a:pPr>
            <a:endParaRPr sz="2400"/>
          </a:p>
          <a:p>
            <a:pPr marL="457200" lvl="1" indent="0" algn="l" rtl="0">
              <a:lnSpc>
                <a:spcPct val="100000"/>
              </a:lnSpc>
              <a:spcBef>
                <a:spcPts val="576"/>
              </a:spcBef>
              <a:spcAft>
                <a:spcPts val="0"/>
              </a:spcAft>
              <a:buSzPts val="2400"/>
              <a:buNone/>
            </a:pPr>
            <a:endParaRPr sz="2400"/>
          </a:p>
        </p:txBody>
      </p:sp>
      <p:sp>
        <p:nvSpPr>
          <p:cNvPr id="343" name="Google Shape;343;p4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Intent - Medium Term Plans</a:t>
            </a:r>
            <a:endParaRPr dirty="0">
              <a:solidFill>
                <a:srgbClr val="FFFF00"/>
              </a:solidFill>
              <a:latin typeface="Comic Sans MS" panose="030F0702030302020204" pitchFamily="66" charset="0"/>
            </a:endParaRPr>
          </a:p>
        </p:txBody>
      </p:sp>
      <p:pic>
        <p:nvPicPr>
          <p:cNvPr id="2" name="Picture 1">
            <a:extLst>
              <a:ext uri="{FF2B5EF4-FFF2-40B4-BE49-F238E27FC236}">
                <a16:creationId xmlns:a16="http://schemas.microsoft.com/office/drawing/2014/main" id="{BC588B12-AB18-4919-85D2-A8A77B054506}"/>
              </a:ext>
            </a:extLst>
          </p:cNvPr>
          <p:cNvPicPr>
            <a:picLocks noChangeAspect="1"/>
          </p:cNvPicPr>
          <p:nvPr/>
        </p:nvPicPr>
        <p:blipFill>
          <a:blip r:embed="rId3"/>
          <a:stretch>
            <a:fillRect/>
          </a:stretch>
        </p:blipFill>
        <p:spPr>
          <a:xfrm>
            <a:off x="456788" y="731836"/>
            <a:ext cx="9779165" cy="5890713"/>
          </a:xfrm>
          <a:prstGeom prst="rect">
            <a:avLst/>
          </a:prstGeom>
        </p:spPr>
      </p:pic>
    </p:spTree>
    <p:extLst>
      <p:ext uri="{BB962C8B-B14F-4D97-AF65-F5344CB8AC3E}">
        <p14:creationId xmlns:p14="http://schemas.microsoft.com/office/powerpoint/2010/main" val="3250984461"/>
      </p:ext>
    </p:extLst>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400"/>
              <a:buNone/>
            </a:pPr>
            <a:endParaRPr sz="2400"/>
          </a:p>
          <a:p>
            <a:pPr marL="457200" lvl="1" indent="0" algn="l" rtl="0">
              <a:lnSpc>
                <a:spcPct val="100000"/>
              </a:lnSpc>
              <a:spcBef>
                <a:spcPts val="576"/>
              </a:spcBef>
              <a:spcAft>
                <a:spcPts val="0"/>
              </a:spcAft>
              <a:buSzPts val="2400"/>
              <a:buNone/>
            </a:pPr>
            <a:endParaRPr sz="2400"/>
          </a:p>
          <a:p>
            <a:pPr marL="457200" lvl="1" indent="0" algn="l" rtl="0">
              <a:lnSpc>
                <a:spcPct val="100000"/>
              </a:lnSpc>
              <a:spcBef>
                <a:spcPts val="576"/>
              </a:spcBef>
              <a:spcAft>
                <a:spcPts val="0"/>
              </a:spcAft>
              <a:buSzPts val="2400"/>
              <a:buNone/>
            </a:pPr>
            <a:endParaRPr sz="2400"/>
          </a:p>
        </p:txBody>
      </p:sp>
      <p:sp>
        <p:nvSpPr>
          <p:cNvPr id="343" name="Google Shape;343;p4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Intent - Medium Term Plans</a:t>
            </a:r>
            <a:endParaRPr dirty="0">
              <a:solidFill>
                <a:srgbClr val="FFFF00"/>
              </a:solidFill>
              <a:latin typeface="Comic Sans MS" panose="030F0702030302020204" pitchFamily="66" charset="0"/>
            </a:endParaRPr>
          </a:p>
        </p:txBody>
      </p:sp>
      <p:pic>
        <p:nvPicPr>
          <p:cNvPr id="3" name="Picture 2">
            <a:extLst>
              <a:ext uri="{FF2B5EF4-FFF2-40B4-BE49-F238E27FC236}">
                <a16:creationId xmlns:a16="http://schemas.microsoft.com/office/drawing/2014/main" id="{E6258F73-98E8-46D6-881C-1C14A94BB84F}"/>
              </a:ext>
            </a:extLst>
          </p:cNvPr>
          <p:cNvPicPr>
            <a:picLocks noChangeAspect="1"/>
          </p:cNvPicPr>
          <p:nvPr/>
        </p:nvPicPr>
        <p:blipFill>
          <a:blip r:embed="rId3"/>
          <a:stretch>
            <a:fillRect/>
          </a:stretch>
        </p:blipFill>
        <p:spPr>
          <a:xfrm>
            <a:off x="354520" y="731836"/>
            <a:ext cx="9984852" cy="5979042"/>
          </a:xfrm>
          <a:prstGeom prst="rect">
            <a:avLst/>
          </a:prstGeom>
        </p:spPr>
      </p:pic>
    </p:spTree>
    <p:extLst>
      <p:ext uri="{BB962C8B-B14F-4D97-AF65-F5344CB8AC3E}">
        <p14:creationId xmlns:p14="http://schemas.microsoft.com/office/powerpoint/2010/main" val="1014324888"/>
      </p:ext>
    </p:extLst>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576"/>
              </a:spcBef>
              <a:spcAft>
                <a:spcPts val="0"/>
              </a:spcAft>
              <a:buSzPts val="2800"/>
              <a:buNone/>
            </a:pPr>
            <a:r>
              <a:rPr lang="en-GB" sz="2800" dirty="0">
                <a:latin typeface="Comic Sans MS" panose="030F0702030302020204" pitchFamily="66" charset="0"/>
              </a:rPr>
              <a:t>The subject leader will:</a:t>
            </a:r>
            <a:endParaRPr sz="2800" dirty="0">
              <a:latin typeface="Comic Sans MS" panose="030F0702030302020204" pitchFamily="66" charset="0"/>
            </a:endParaRPr>
          </a:p>
          <a:p>
            <a:pPr marL="457200" lvl="1" indent="0" algn="l" rtl="0">
              <a:lnSpc>
                <a:spcPct val="100000"/>
              </a:lnSpc>
              <a:spcBef>
                <a:spcPts val="576"/>
              </a:spcBef>
              <a:spcAft>
                <a:spcPts val="0"/>
              </a:spcAft>
              <a:buSzPts val="2800"/>
              <a:buNone/>
            </a:pPr>
            <a:endParaRPr sz="2800" dirty="0">
              <a:latin typeface="Comic Sans MS" panose="030F0702030302020204" pitchFamily="66" charset="0"/>
            </a:endParaRPr>
          </a:p>
          <a:p>
            <a:pPr marL="742950" lvl="1" indent="-285750" algn="l" rtl="0">
              <a:lnSpc>
                <a:spcPct val="100000"/>
              </a:lnSpc>
              <a:spcBef>
                <a:spcPts val="576"/>
              </a:spcBef>
              <a:spcAft>
                <a:spcPts val="0"/>
              </a:spcAft>
              <a:buSzPts val="2800"/>
              <a:buFont typeface="Noto Sans Symbols"/>
              <a:buChar char="▪"/>
            </a:pPr>
            <a:r>
              <a:rPr lang="en-GB" sz="2800" dirty="0">
                <a:latin typeface="Comic Sans MS" panose="030F0702030302020204" pitchFamily="66" charset="0"/>
              </a:rPr>
              <a:t>Check that evidence matches exactly to the intent.</a:t>
            </a:r>
            <a:endParaRPr dirty="0">
              <a:latin typeface="Comic Sans MS" panose="030F0702030302020204" pitchFamily="66" charset="0"/>
            </a:endParaRPr>
          </a:p>
          <a:p>
            <a:pPr marL="742950" lvl="1" indent="-285750" algn="l" rtl="0">
              <a:lnSpc>
                <a:spcPct val="100000"/>
              </a:lnSpc>
              <a:spcBef>
                <a:spcPts val="576"/>
              </a:spcBef>
              <a:spcAft>
                <a:spcPts val="0"/>
              </a:spcAft>
              <a:buSzPts val="2800"/>
              <a:buFont typeface="Noto Sans Symbols"/>
              <a:buChar char="▪"/>
            </a:pPr>
            <a:r>
              <a:rPr lang="en-GB" sz="2800" dirty="0">
                <a:latin typeface="Comic Sans MS" panose="030F0702030302020204" pitchFamily="66" charset="0"/>
              </a:rPr>
              <a:t>Check that the children have retained and can recall what they</a:t>
            </a:r>
            <a:endParaRPr dirty="0">
              <a:latin typeface="Comic Sans MS" panose="030F0702030302020204" pitchFamily="66" charset="0"/>
            </a:endParaRPr>
          </a:p>
          <a:p>
            <a:pPr marL="457200" lvl="1" indent="0" algn="l" rtl="0">
              <a:lnSpc>
                <a:spcPct val="100000"/>
              </a:lnSpc>
              <a:spcBef>
                <a:spcPts val="576"/>
              </a:spcBef>
              <a:spcAft>
                <a:spcPts val="0"/>
              </a:spcAft>
              <a:buSzPts val="2800"/>
              <a:buNone/>
            </a:pPr>
            <a:r>
              <a:rPr lang="en-GB" sz="2800" dirty="0">
                <a:latin typeface="Comic Sans MS" panose="030F0702030302020204" pitchFamily="66" charset="0"/>
              </a:rPr>
              <a:t>   have learned.</a:t>
            </a:r>
            <a:endParaRPr dirty="0">
              <a:latin typeface="Comic Sans MS" panose="030F0702030302020204" pitchFamily="66" charset="0"/>
            </a:endParaRPr>
          </a:p>
          <a:p>
            <a:pPr marL="742950" lvl="1" indent="-285750" algn="l" rtl="0">
              <a:lnSpc>
                <a:spcPct val="100000"/>
              </a:lnSpc>
              <a:spcBef>
                <a:spcPts val="576"/>
              </a:spcBef>
              <a:spcAft>
                <a:spcPts val="0"/>
              </a:spcAft>
              <a:buSzPts val="2800"/>
              <a:buFont typeface="Noto Sans Symbols"/>
              <a:buChar char="▪"/>
            </a:pPr>
            <a:r>
              <a:rPr lang="en-GB" sz="2800" dirty="0">
                <a:latin typeface="Comic Sans MS" panose="030F0702030302020204" pitchFamily="66" charset="0"/>
              </a:rPr>
              <a:t>Ensure that any gaps are filled with intervention groups or by re-teaching for those children who haven’t retained the learning.</a:t>
            </a:r>
            <a:endParaRPr dirty="0">
              <a:latin typeface="Comic Sans MS" panose="030F0702030302020204" pitchFamily="66" charset="0"/>
            </a:endParaRPr>
          </a:p>
        </p:txBody>
      </p:sp>
      <p:sp>
        <p:nvSpPr>
          <p:cNvPr id="367" name="Google Shape;367;p5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Impact</a:t>
            </a:r>
            <a:endParaRPr dirty="0">
              <a:solidFill>
                <a:srgbClr val="FFFF00"/>
              </a:solidFill>
              <a:latin typeface="Comic Sans MS" panose="030F0702030302020204" pitchFamily="66" charset="0"/>
            </a:endParaRPr>
          </a:p>
        </p:txBody>
      </p:sp>
      <p:pic>
        <p:nvPicPr>
          <p:cNvPr id="368" name="Google Shape;368;p51"/>
          <p:cNvPicPr preferRelativeResize="0"/>
          <p:nvPr/>
        </p:nvPicPr>
        <p:blipFill rotWithShape="1">
          <a:blip r:embed="rId3">
            <a:alphaModFix/>
          </a:blip>
          <a:srcRect/>
          <a:stretch/>
        </p:blipFill>
        <p:spPr>
          <a:xfrm>
            <a:off x="7454701" y="274638"/>
            <a:ext cx="2063829" cy="1564395"/>
          </a:xfrm>
          <a:prstGeom prst="rect">
            <a:avLst/>
          </a:prstGeom>
          <a:noFill/>
          <a:ln>
            <a:noFill/>
          </a:ln>
        </p:spPr>
      </p:pic>
      <p:sp>
        <p:nvSpPr>
          <p:cNvPr id="369" name="Google Shape;369;p51"/>
          <p:cNvSpPr/>
          <p:nvPr/>
        </p:nvSpPr>
        <p:spPr>
          <a:xfrm>
            <a:off x="546325" y="1230413"/>
            <a:ext cx="8780400" cy="1261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000">
              <a:solidFill>
                <a:srgbClr val="7F7F7F"/>
              </a:solidFill>
              <a:latin typeface="arial"/>
              <a:ea typeface="arial"/>
              <a:cs typeface="arial"/>
              <a:sym typeface="arial"/>
            </a:endParaRPr>
          </a:p>
          <a:p>
            <a:pPr marL="0" marR="0" lvl="0" indent="0" algn="l" rtl="0">
              <a:spcBef>
                <a:spcPts val="0"/>
              </a:spcBef>
              <a:spcAft>
                <a:spcPts val="0"/>
              </a:spcAft>
              <a:buNone/>
            </a:pPr>
            <a:endParaRPr sz="3600">
              <a:solidFill>
                <a:srgbClr val="7F7F7F"/>
              </a:solidFill>
              <a:latin typeface="Calibri"/>
              <a:ea typeface="Calibri"/>
              <a:cs typeface="Calibri"/>
              <a:sym typeface="Calibri"/>
            </a:endParaRPr>
          </a:p>
        </p:txBody>
      </p:sp>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400"/>
              <a:buNone/>
            </a:pPr>
            <a:r>
              <a:rPr lang="en-GB" sz="2400" dirty="0">
                <a:latin typeface="Comic Sans MS" panose="030F0702030302020204" pitchFamily="66" charset="0"/>
              </a:rPr>
              <a:t>Teachers do formative assessments daily, in every </a:t>
            </a:r>
            <a:endParaRPr dirty="0">
              <a:latin typeface="Comic Sans MS" panose="030F0702030302020204" pitchFamily="66" charset="0"/>
            </a:endParaRPr>
          </a:p>
          <a:p>
            <a:pPr marL="457200" lvl="1" indent="0" algn="l" rtl="0">
              <a:lnSpc>
                <a:spcPct val="100000"/>
              </a:lnSpc>
              <a:spcBef>
                <a:spcPts val="576"/>
              </a:spcBef>
              <a:spcAft>
                <a:spcPts val="0"/>
              </a:spcAft>
              <a:buSzPts val="2400"/>
              <a:buNone/>
            </a:pPr>
            <a:r>
              <a:rPr lang="en-GB" sz="2400" dirty="0">
                <a:latin typeface="Comic Sans MS" panose="030F0702030302020204" pitchFamily="66" charset="0"/>
              </a:rPr>
              <a:t>lesson. This might be in the form of questioning, </a:t>
            </a:r>
            <a:endParaRPr dirty="0">
              <a:latin typeface="Comic Sans MS" panose="030F0702030302020204" pitchFamily="66" charset="0"/>
            </a:endParaRPr>
          </a:p>
          <a:p>
            <a:pPr marL="457200" lvl="1" indent="0" algn="l" rtl="0">
              <a:lnSpc>
                <a:spcPct val="100000"/>
              </a:lnSpc>
              <a:spcBef>
                <a:spcPts val="576"/>
              </a:spcBef>
              <a:spcAft>
                <a:spcPts val="0"/>
              </a:spcAft>
              <a:buSzPts val="2400"/>
              <a:buNone/>
            </a:pPr>
            <a:r>
              <a:rPr lang="en-GB" sz="2400" dirty="0">
                <a:latin typeface="Comic Sans MS" panose="030F0702030302020204" pitchFamily="66" charset="0"/>
              </a:rPr>
              <a:t>quizzes, whiteboards, flashcards, etc. They also conduct Flashback sessions to see what the class has retained.</a:t>
            </a:r>
            <a:endParaRPr dirty="0">
              <a:latin typeface="Comic Sans MS" panose="030F0702030302020204" pitchFamily="66" charset="0"/>
            </a:endParaRPr>
          </a:p>
          <a:p>
            <a:pPr marL="457200" lvl="1" indent="0" algn="l" rtl="0">
              <a:lnSpc>
                <a:spcPct val="100000"/>
              </a:lnSpc>
              <a:spcBef>
                <a:spcPts val="576"/>
              </a:spcBef>
              <a:spcAft>
                <a:spcPts val="0"/>
              </a:spcAft>
              <a:buSzPts val="2400"/>
              <a:buNone/>
            </a:pPr>
            <a:endParaRPr sz="2400" dirty="0">
              <a:latin typeface="Comic Sans MS" panose="030F0702030302020204" pitchFamily="66" charset="0"/>
            </a:endParaRPr>
          </a:p>
          <a:p>
            <a:pPr marL="457200" lvl="1" indent="0" algn="l" rtl="0">
              <a:lnSpc>
                <a:spcPct val="100000"/>
              </a:lnSpc>
              <a:spcBef>
                <a:spcPts val="576"/>
              </a:spcBef>
              <a:spcAft>
                <a:spcPts val="0"/>
              </a:spcAft>
              <a:buSzPts val="2400"/>
              <a:buNone/>
            </a:pPr>
            <a:r>
              <a:rPr lang="en-GB" sz="2400" dirty="0">
                <a:latin typeface="Comic Sans MS" panose="030F0702030302020204" pitchFamily="66" charset="0"/>
              </a:rPr>
              <a:t>Summative assessment is done at the end of a block of learning and will involve measuring the retention and recall of previous learning.</a:t>
            </a:r>
            <a:endParaRPr dirty="0">
              <a:latin typeface="Comic Sans MS" panose="030F0702030302020204" pitchFamily="66" charset="0"/>
            </a:endParaRPr>
          </a:p>
          <a:p>
            <a:pPr marL="457200" lvl="1" indent="0" algn="l" rtl="0">
              <a:lnSpc>
                <a:spcPct val="100000"/>
              </a:lnSpc>
              <a:spcBef>
                <a:spcPts val="576"/>
              </a:spcBef>
              <a:spcAft>
                <a:spcPts val="0"/>
              </a:spcAft>
              <a:buSzPts val="2400"/>
              <a:buNone/>
            </a:pPr>
            <a:endParaRPr sz="2400" dirty="0">
              <a:latin typeface="Comic Sans MS" panose="030F0702030302020204" pitchFamily="66" charset="0"/>
            </a:endParaRPr>
          </a:p>
          <a:p>
            <a:pPr marL="457200" lvl="1" indent="0" algn="l" rtl="0">
              <a:lnSpc>
                <a:spcPct val="100000"/>
              </a:lnSpc>
              <a:spcBef>
                <a:spcPts val="576"/>
              </a:spcBef>
              <a:spcAft>
                <a:spcPts val="0"/>
              </a:spcAft>
              <a:buSzPts val="2400"/>
              <a:buNone/>
            </a:pPr>
            <a:r>
              <a:rPr lang="en-GB" sz="2400" dirty="0">
                <a:latin typeface="Comic Sans MS" panose="030F0702030302020204" pitchFamily="66" charset="0"/>
              </a:rPr>
              <a:t>Statutory assessments are the Reception Baseline and Year 1 Phonics Screening Check. </a:t>
            </a:r>
          </a:p>
          <a:p>
            <a:pPr marL="457200" lvl="1" indent="0">
              <a:spcBef>
                <a:spcPts val="576"/>
              </a:spcBef>
              <a:buNone/>
            </a:pPr>
            <a:r>
              <a:rPr lang="en-GB" sz="2400" dirty="0">
                <a:latin typeface="Comic Sans MS" panose="030F0702030302020204" pitchFamily="66" charset="0"/>
              </a:rPr>
              <a:t>SATs are no longer statutory in Year 2.</a:t>
            </a:r>
            <a:endParaRPr dirty="0">
              <a:latin typeface="Comic Sans MS" panose="030F0702030302020204" pitchFamily="66" charset="0"/>
            </a:endParaRPr>
          </a:p>
        </p:txBody>
      </p:sp>
      <p:sp>
        <p:nvSpPr>
          <p:cNvPr id="375" name="Google Shape;375;p5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Assessment</a:t>
            </a:r>
            <a:endParaRPr dirty="0">
              <a:solidFill>
                <a:srgbClr val="FFFF00"/>
              </a:solidFill>
              <a:latin typeface="Comic Sans MS" panose="030F0702030302020204" pitchFamily="66" charset="0"/>
            </a:endParaRPr>
          </a:p>
        </p:txBody>
      </p:sp>
      <p:pic>
        <p:nvPicPr>
          <p:cNvPr id="376" name="Google Shape;376;p52"/>
          <p:cNvPicPr preferRelativeResize="0"/>
          <p:nvPr/>
        </p:nvPicPr>
        <p:blipFill rotWithShape="1">
          <a:blip r:embed="rId3">
            <a:alphaModFix/>
          </a:blip>
          <a:srcRect/>
          <a:stretch/>
        </p:blipFill>
        <p:spPr>
          <a:xfrm>
            <a:off x="8213555" y="96760"/>
            <a:ext cx="2063828" cy="1564395"/>
          </a:xfrm>
          <a:prstGeom prst="rect">
            <a:avLst/>
          </a:prstGeom>
          <a:noFill/>
          <a:ln>
            <a:noFill/>
          </a:ln>
        </p:spPr>
      </p:pic>
      <p:sp>
        <p:nvSpPr>
          <p:cNvPr id="377" name="Google Shape;377;p52"/>
          <p:cNvSpPr/>
          <p:nvPr/>
        </p:nvSpPr>
        <p:spPr>
          <a:xfrm>
            <a:off x="546325" y="1230413"/>
            <a:ext cx="8780443" cy="12618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000">
              <a:solidFill>
                <a:srgbClr val="7F7F7F"/>
              </a:solidFill>
              <a:latin typeface="arial"/>
              <a:ea typeface="arial"/>
              <a:cs typeface="arial"/>
              <a:sym typeface="arial"/>
            </a:endParaRPr>
          </a:p>
          <a:p>
            <a:pPr marL="0" marR="0" lvl="0" indent="0" algn="l" rtl="0">
              <a:spcBef>
                <a:spcPts val="0"/>
              </a:spcBef>
              <a:spcAft>
                <a:spcPts val="0"/>
              </a:spcAft>
              <a:buNone/>
            </a:pPr>
            <a:endParaRPr sz="3600">
              <a:solidFill>
                <a:srgbClr val="7F7F7F"/>
              </a:solidFill>
              <a:latin typeface="Calibri"/>
              <a:ea typeface="Calibri"/>
              <a:cs typeface="Calibri"/>
              <a:sym typeface="Calibri"/>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776"/>
              </a:spcBef>
              <a:spcAft>
                <a:spcPts val="0"/>
              </a:spcAft>
              <a:buNone/>
            </a:pPr>
            <a:r>
              <a:rPr lang="en-GB" dirty="0">
                <a:latin typeface="Comic Sans MS" panose="030F0702030302020204" pitchFamily="66" charset="0"/>
              </a:rPr>
              <a:t>Parent Drop-in Sessions:</a:t>
            </a:r>
          </a:p>
          <a:p>
            <a:pPr marL="0" lvl="0" indent="0" algn="l" rtl="0">
              <a:spcBef>
                <a:spcPts val="1776"/>
              </a:spcBef>
              <a:spcAft>
                <a:spcPts val="0"/>
              </a:spcAft>
              <a:buNone/>
            </a:pPr>
            <a:r>
              <a:rPr lang="en-GB" dirty="0">
                <a:latin typeface="Comic Sans MS" panose="030F0702030302020204" pitchFamily="66" charset="0"/>
              </a:rPr>
              <a:t>Parents are invited in to school half termly to meet the teacher and spend time in the classroom with your child. The next date planned is Thursday 14</a:t>
            </a:r>
            <a:r>
              <a:rPr lang="en-GB" baseline="30000" dirty="0">
                <a:latin typeface="Comic Sans MS" panose="030F0702030302020204" pitchFamily="66" charset="0"/>
              </a:rPr>
              <a:t>th</a:t>
            </a:r>
            <a:r>
              <a:rPr lang="en-GB" dirty="0">
                <a:latin typeface="Comic Sans MS" panose="030F0702030302020204" pitchFamily="66" charset="0"/>
              </a:rPr>
              <a:t> November.</a:t>
            </a:r>
            <a:endParaRPr dirty="0">
              <a:latin typeface="Comic Sans MS" panose="030F0702030302020204" pitchFamily="66" charset="0"/>
            </a:endParaRPr>
          </a:p>
          <a:p>
            <a:pPr marL="0" lvl="0" indent="0" algn="l" rtl="0">
              <a:spcBef>
                <a:spcPts val="1776"/>
              </a:spcBef>
              <a:spcAft>
                <a:spcPts val="0"/>
              </a:spcAft>
              <a:buNone/>
            </a:pP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As well as this, we have our parents evenings in Autumn Term and Spring Term.</a:t>
            </a:r>
            <a:endParaRPr dirty="0">
              <a:latin typeface="Comic Sans MS" panose="030F0702030302020204" pitchFamily="66" charset="0"/>
            </a:endParaRPr>
          </a:p>
          <a:p>
            <a:pPr marL="0" lvl="0" indent="0" algn="l" rtl="0">
              <a:spcBef>
                <a:spcPts val="1776"/>
              </a:spcBef>
              <a:spcAft>
                <a:spcPts val="0"/>
              </a:spcAft>
              <a:buNone/>
            </a:pP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The next parents evenings will be on 19</a:t>
            </a:r>
            <a:r>
              <a:rPr lang="en-GB" baseline="30000" dirty="0">
                <a:latin typeface="Comic Sans MS" panose="030F0702030302020204" pitchFamily="66" charset="0"/>
              </a:rPr>
              <a:t>th</a:t>
            </a:r>
            <a:r>
              <a:rPr lang="en-GB" dirty="0">
                <a:latin typeface="Comic Sans MS" panose="030F0702030302020204" pitchFamily="66" charset="0"/>
              </a:rPr>
              <a:t> and 21</a:t>
            </a:r>
            <a:r>
              <a:rPr lang="en-GB" baseline="30000" dirty="0">
                <a:latin typeface="Comic Sans MS" panose="030F0702030302020204" pitchFamily="66" charset="0"/>
              </a:rPr>
              <a:t>st</a:t>
            </a:r>
            <a:r>
              <a:rPr lang="en-GB" dirty="0">
                <a:latin typeface="Comic Sans MS" panose="030F0702030302020204" pitchFamily="66" charset="0"/>
              </a:rPr>
              <a:t> November 3:30-6:30pm. You will receive a letter very soon giving you time slot options to book with your child’s teacher.</a:t>
            </a:r>
            <a:endParaRPr dirty="0">
              <a:latin typeface="Comic Sans MS" panose="030F0702030302020204" pitchFamily="66" charset="0"/>
            </a:endParaRPr>
          </a:p>
        </p:txBody>
      </p:sp>
      <p:sp>
        <p:nvSpPr>
          <p:cNvPr id="183" name="Google Shape;183;p28"/>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dirty="0">
                <a:solidFill>
                  <a:srgbClr val="FFFF00"/>
                </a:solidFill>
                <a:latin typeface="Comic Sans MS" panose="030F0702030302020204" pitchFamily="66" charset="0"/>
              </a:rPr>
              <a:t>General Information</a:t>
            </a:r>
            <a:endParaRPr dirty="0">
              <a:solidFill>
                <a:srgbClr val="FFFF00"/>
              </a:solidFill>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49CF-3441-4EA4-A2FB-229D1F7952C8}"/>
              </a:ext>
            </a:extLst>
          </p:cNvPr>
          <p:cNvSpPr>
            <a:spLocks noGrp="1"/>
          </p:cNvSpPr>
          <p:nvPr>
            <p:ph type="title"/>
          </p:nvPr>
        </p:nvSpPr>
        <p:spPr>
          <a:xfrm>
            <a:off x="332173" y="98795"/>
            <a:ext cx="10515600" cy="1325563"/>
          </a:xfrm>
        </p:spPr>
        <p:txBody>
          <a:bodyPr/>
          <a:lstStyle/>
          <a:p>
            <a:r>
              <a:rPr lang="en-GB" dirty="0">
                <a:latin typeface="Comic Sans MS" panose="030F0702030302020204" pitchFamily="66" charset="0"/>
              </a:rPr>
              <a:t>Challenge – Higher Order Thinking. </a:t>
            </a:r>
          </a:p>
        </p:txBody>
      </p:sp>
      <p:sp>
        <p:nvSpPr>
          <p:cNvPr id="7" name="Text Placeholder 6">
            <a:extLst>
              <a:ext uri="{FF2B5EF4-FFF2-40B4-BE49-F238E27FC236}">
                <a16:creationId xmlns:a16="http://schemas.microsoft.com/office/drawing/2014/main" id="{8C436C1C-42EC-4281-B15D-2E1DD581207A}"/>
              </a:ext>
            </a:extLst>
          </p:cNvPr>
          <p:cNvSpPr>
            <a:spLocks noGrp="1"/>
          </p:cNvSpPr>
          <p:nvPr>
            <p:ph type="body" idx="1"/>
          </p:nvPr>
        </p:nvSpPr>
        <p:spPr>
          <a:xfrm>
            <a:off x="252274" y="1209659"/>
            <a:ext cx="2659602" cy="5137875"/>
          </a:xfrm>
        </p:spPr>
        <p:txBody>
          <a:bodyPr>
            <a:normAutofit/>
          </a:bodyPr>
          <a:lstStyle/>
          <a:p>
            <a:r>
              <a:rPr lang="en-GB" dirty="0">
                <a:latin typeface="Comic Sans MS" panose="030F0702030302020204" pitchFamily="66" charset="0"/>
              </a:rPr>
              <a:t>Questioning</a:t>
            </a:r>
          </a:p>
          <a:p>
            <a:pPr marL="114300" indent="0">
              <a:buNone/>
            </a:pPr>
            <a:endParaRPr lang="en-GB" dirty="0">
              <a:latin typeface="Comic Sans MS" panose="030F0702030302020204" pitchFamily="66" charset="0"/>
            </a:endParaRPr>
          </a:p>
          <a:p>
            <a:r>
              <a:rPr lang="en-GB" dirty="0">
                <a:latin typeface="Comic Sans MS" panose="030F0702030302020204" pitchFamily="66" charset="0"/>
              </a:rPr>
              <a:t>Extension </a:t>
            </a:r>
          </a:p>
          <a:p>
            <a:pPr marL="114300" indent="0">
              <a:buNone/>
            </a:pPr>
            <a:r>
              <a:rPr lang="en-GB" dirty="0">
                <a:latin typeface="Comic Sans MS" panose="030F0702030302020204" pitchFamily="66" charset="0"/>
              </a:rPr>
              <a:t>   activities</a:t>
            </a:r>
          </a:p>
          <a:p>
            <a:pPr marL="114300" indent="0">
              <a:buNone/>
            </a:pPr>
            <a:endParaRPr lang="en-GB" dirty="0">
              <a:latin typeface="Comic Sans MS" panose="030F0702030302020204" pitchFamily="66" charset="0"/>
            </a:endParaRPr>
          </a:p>
          <a:p>
            <a:r>
              <a:rPr lang="en-GB" dirty="0">
                <a:latin typeface="Comic Sans MS" panose="030F0702030302020204" pitchFamily="66" charset="0"/>
              </a:rPr>
              <a:t>Problem </a:t>
            </a:r>
          </a:p>
          <a:p>
            <a:pPr marL="114300" indent="0">
              <a:buNone/>
            </a:pPr>
            <a:r>
              <a:rPr lang="en-GB" dirty="0">
                <a:latin typeface="Comic Sans MS" panose="030F0702030302020204" pitchFamily="66" charset="0"/>
              </a:rPr>
              <a:t>   solving</a:t>
            </a:r>
          </a:p>
          <a:p>
            <a:pPr marL="114300" indent="0">
              <a:buNone/>
            </a:pPr>
            <a:endParaRPr lang="en-GB" dirty="0">
              <a:latin typeface="Comic Sans MS" panose="030F0702030302020204" pitchFamily="66" charset="0"/>
            </a:endParaRPr>
          </a:p>
          <a:p>
            <a:r>
              <a:rPr lang="en-GB" dirty="0">
                <a:latin typeface="Comic Sans MS" panose="030F0702030302020204" pitchFamily="66" charset="0"/>
              </a:rPr>
              <a:t>Flashbacks</a:t>
            </a:r>
          </a:p>
        </p:txBody>
      </p:sp>
      <p:pic>
        <p:nvPicPr>
          <p:cNvPr id="3" name="Picture 2">
            <a:extLst>
              <a:ext uri="{FF2B5EF4-FFF2-40B4-BE49-F238E27FC236}">
                <a16:creationId xmlns:a16="http://schemas.microsoft.com/office/drawing/2014/main" id="{B20AA731-CC1A-4ACD-9F80-87582C7157C8}"/>
              </a:ext>
            </a:extLst>
          </p:cNvPr>
          <p:cNvPicPr>
            <a:picLocks noChangeAspect="1"/>
          </p:cNvPicPr>
          <p:nvPr/>
        </p:nvPicPr>
        <p:blipFill>
          <a:blip r:embed="rId2"/>
          <a:stretch>
            <a:fillRect/>
          </a:stretch>
        </p:blipFill>
        <p:spPr>
          <a:xfrm>
            <a:off x="3379910" y="1081180"/>
            <a:ext cx="8689899" cy="5550439"/>
          </a:xfrm>
          <a:prstGeom prst="rect">
            <a:avLst/>
          </a:prstGeom>
        </p:spPr>
      </p:pic>
      <p:pic>
        <p:nvPicPr>
          <p:cNvPr id="4" name="Picture 3">
            <a:extLst>
              <a:ext uri="{FF2B5EF4-FFF2-40B4-BE49-F238E27FC236}">
                <a16:creationId xmlns:a16="http://schemas.microsoft.com/office/drawing/2014/main" id="{F64A1D73-FC7F-4FFA-9E99-D0A6C6F58367}"/>
              </a:ext>
            </a:extLst>
          </p:cNvPr>
          <p:cNvPicPr>
            <a:picLocks noChangeAspect="1"/>
          </p:cNvPicPr>
          <p:nvPr/>
        </p:nvPicPr>
        <p:blipFill>
          <a:blip r:embed="rId3"/>
          <a:stretch>
            <a:fillRect/>
          </a:stretch>
        </p:blipFill>
        <p:spPr>
          <a:xfrm>
            <a:off x="3464648" y="1695635"/>
            <a:ext cx="1175935" cy="4813639"/>
          </a:xfrm>
          <a:prstGeom prst="rect">
            <a:avLst/>
          </a:prstGeom>
        </p:spPr>
      </p:pic>
    </p:spTree>
    <p:extLst>
      <p:ext uri="{BB962C8B-B14F-4D97-AF65-F5344CB8AC3E}">
        <p14:creationId xmlns:p14="http://schemas.microsoft.com/office/powerpoint/2010/main" val="279550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6EA0-280D-4BE9-A409-EDD24FAA4CA2}"/>
              </a:ext>
            </a:extLst>
          </p:cNvPr>
          <p:cNvSpPr>
            <a:spLocks noGrp="1"/>
          </p:cNvSpPr>
          <p:nvPr>
            <p:ph type="title" idx="4294967295"/>
          </p:nvPr>
        </p:nvSpPr>
        <p:spPr>
          <a:xfrm>
            <a:off x="0" y="365125"/>
            <a:ext cx="10515600" cy="1325563"/>
          </a:xfrm>
        </p:spPr>
        <p:txBody>
          <a:bodyPr/>
          <a:lstStyle/>
          <a:p>
            <a:r>
              <a:rPr lang="en-GB" dirty="0">
                <a:latin typeface="Comic Sans MS" panose="030F0702030302020204" pitchFamily="66" charset="0"/>
              </a:rPr>
              <a:t>How We Teach Phonics</a:t>
            </a:r>
          </a:p>
        </p:txBody>
      </p:sp>
      <p:pic>
        <p:nvPicPr>
          <p:cNvPr id="4" name="Picture 3">
            <a:extLst>
              <a:ext uri="{FF2B5EF4-FFF2-40B4-BE49-F238E27FC236}">
                <a16:creationId xmlns:a16="http://schemas.microsoft.com/office/drawing/2014/main" id="{1E38B75C-5254-4FF9-BEA4-0883ECA87703}"/>
              </a:ext>
            </a:extLst>
          </p:cNvPr>
          <p:cNvPicPr>
            <a:picLocks noChangeAspect="1"/>
          </p:cNvPicPr>
          <p:nvPr/>
        </p:nvPicPr>
        <p:blipFill>
          <a:blip r:embed="rId2"/>
          <a:stretch>
            <a:fillRect/>
          </a:stretch>
        </p:blipFill>
        <p:spPr>
          <a:xfrm>
            <a:off x="427155" y="1232808"/>
            <a:ext cx="10762593" cy="5331089"/>
          </a:xfrm>
          <a:prstGeom prst="rect">
            <a:avLst/>
          </a:prstGeom>
        </p:spPr>
      </p:pic>
    </p:spTree>
    <p:extLst>
      <p:ext uri="{BB962C8B-B14F-4D97-AF65-F5344CB8AC3E}">
        <p14:creationId xmlns:p14="http://schemas.microsoft.com/office/powerpoint/2010/main" val="3855699483"/>
      </p:ext>
    </p:extLst>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343DB3-DED3-4F1E-8AF2-2D15D88B1433}"/>
              </a:ext>
            </a:extLst>
          </p:cNvPr>
          <p:cNvPicPr>
            <a:picLocks noChangeAspect="1"/>
          </p:cNvPicPr>
          <p:nvPr/>
        </p:nvPicPr>
        <p:blipFill>
          <a:blip r:embed="rId2"/>
          <a:stretch>
            <a:fillRect/>
          </a:stretch>
        </p:blipFill>
        <p:spPr>
          <a:xfrm>
            <a:off x="665639" y="1129128"/>
            <a:ext cx="10513339" cy="5324938"/>
          </a:xfrm>
          <a:prstGeom prst="rect">
            <a:avLst/>
          </a:prstGeom>
        </p:spPr>
      </p:pic>
      <p:sp>
        <p:nvSpPr>
          <p:cNvPr id="8" name="Title 7">
            <a:extLst>
              <a:ext uri="{FF2B5EF4-FFF2-40B4-BE49-F238E27FC236}">
                <a16:creationId xmlns:a16="http://schemas.microsoft.com/office/drawing/2014/main" id="{4324AB8E-96AD-46A1-B481-E482C5ADD3D9}"/>
              </a:ext>
            </a:extLst>
          </p:cNvPr>
          <p:cNvSpPr>
            <a:spLocks noGrp="1"/>
          </p:cNvSpPr>
          <p:nvPr>
            <p:ph type="title" idx="4294967295"/>
          </p:nvPr>
        </p:nvSpPr>
        <p:spPr>
          <a:xfrm>
            <a:off x="0" y="274638"/>
            <a:ext cx="11228388" cy="604837"/>
          </a:xfrm>
        </p:spPr>
        <p:txBody>
          <a:bodyPr>
            <a:normAutofit fontScale="90000"/>
          </a:bodyPr>
          <a:lstStyle/>
          <a:p>
            <a:r>
              <a:rPr lang="en-GB" sz="3600" dirty="0">
                <a:latin typeface="Comic Sans MS" panose="030F0702030302020204" pitchFamily="66" charset="0"/>
              </a:rPr>
              <a:t>The Phonics Screening Check – w/c 9</a:t>
            </a:r>
            <a:r>
              <a:rPr lang="en-GB" sz="3600" baseline="30000" dirty="0">
                <a:latin typeface="Comic Sans MS" panose="030F0702030302020204" pitchFamily="66" charset="0"/>
              </a:rPr>
              <a:t>th</a:t>
            </a:r>
            <a:r>
              <a:rPr lang="en-GB" sz="3600" dirty="0">
                <a:latin typeface="Comic Sans MS" panose="030F0702030302020204" pitchFamily="66" charset="0"/>
              </a:rPr>
              <a:t> June 2025</a:t>
            </a:r>
          </a:p>
        </p:txBody>
      </p:sp>
      <p:pic>
        <p:nvPicPr>
          <p:cNvPr id="9" name="Google Shape;376;p52">
            <a:extLst>
              <a:ext uri="{FF2B5EF4-FFF2-40B4-BE49-F238E27FC236}">
                <a16:creationId xmlns:a16="http://schemas.microsoft.com/office/drawing/2014/main" id="{513AF452-3157-4A6E-BC0B-EDE5290FA160}"/>
              </a:ext>
            </a:extLst>
          </p:cNvPr>
          <p:cNvPicPr preferRelativeResize="0"/>
          <p:nvPr/>
        </p:nvPicPr>
        <p:blipFill rotWithShape="1">
          <a:blip r:embed="rId3">
            <a:alphaModFix/>
          </a:blip>
          <a:srcRect/>
          <a:stretch/>
        </p:blipFill>
        <p:spPr>
          <a:xfrm>
            <a:off x="10986447" y="107303"/>
            <a:ext cx="1140451" cy="939505"/>
          </a:xfrm>
          <a:prstGeom prst="rect">
            <a:avLst/>
          </a:prstGeom>
          <a:noFill/>
          <a:ln>
            <a:noFill/>
          </a:ln>
        </p:spPr>
      </p:pic>
    </p:spTree>
    <p:extLst>
      <p:ext uri="{BB962C8B-B14F-4D97-AF65-F5344CB8AC3E}">
        <p14:creationId xmlns:p14="http://schemas.microsoft.com/office/powerpoint/2010/main" val="71300487"/>
      </p:ext>
    </p:extLst>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29A2F-41A4-40D8-87E9-217D341CB721}"/>
              </a:ext>
            </a:extLst>
          </p:cNvPr>
          <p:cNvPicPr>
            <a:picLocks noChangeAspect="1"/>
          </p:cNvPicPr>
          <p:nvPr/>
        </p:nvPicPr>
        <p:blipFill>
          <a:blip r:embed="rId2"/>
          <a:stretch>
            <a:fillRect/>
          </a:stretch>
        </p:blipFill>
        <p:spPr>
          <a:xfrm>
            <a:off x="663559" y="1065321"/>
            <a:ext cx="8838201" cy="5651192"/>
          </a:xfrm>
          <a:prstGeom prst="rect">
            <a:avLst/>
          </a:prstGeom>
        </p:spPr>
      </p:pic>
      <p:pic>
        <p:nvPicPr>
          <p:cNvPr id="3" name="Google Shape;376;p52">
            <a:extLst>
              <a:ext uri="{FF2B5EF4-FFF2-40B4-BE49-F238E27FC236}">
                <a16:creationId xmlns:a16="http://schemas.microsoft.com/office/drawing/2014/main" id="{1F064085-4C51-435A-A996-4889395227C9}"/>
              </a:ext>
            </a:extLst>
          </p:cNvPr>
          <p:cNvPicPr preferRelativeResize="0"/>
          <p:nvPr/>
        </p:nvPicPr>
        <p:blipFill rotWithShape="1">
          <a:blip r:embed="rId3">
            <a:alphaModFix/>
          </a:blip>
          <a:srcRect/>
          <a:stretch/>
        </p:blipFill>
        <p:spPr>
          <a:xfrm>
            <a:off x="9056047" y="74128"/>
            <a:ext cx="1327175" cy="991193"/>
          </a:xfrm>
          <a:prstGeom prst="rect">
            <a:avLst/>
          </a:prstGeom>
          <a:noFill/>
          <a:ln>
            <a:noFill/>
          </a:ln>
        </p:spPr>
      </p:pic>
    </p:spTree>
    <p:extLst>
      <p:ext uri="{BB962C8B-B14F-4D97-AF65-F5344CB8AC3E}">
        <p14:creationId xmlns:p14="http://schemas.microsoft.com/office/powerpoint/2010/main" val="3080915861"/>
      </p:ext>
    </p:extLst>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E16500-F6AD-4F32-AB30-75DD097FE435}"/>
              </a:ext>
            </a:extLst>
          </p:cNvPr>
          <p:cNvPicPr>
            <a:picLocks noChangeAspect="1"/>
          </p:cNvPicPr>
          <p:nvPr/>
        </p:nvPicPr>
        <p:blipFill>
          <a:blip r:embed="rId2"/>
          <a:stretch>
            <a:fillRect/>
          </a:stretch>
        </p:blipFill>
        <p:spPr>
          <a:xfrm>
            <a:off x="455677" y="740618"/>
            <a:ext cx="10112332" cy="5632974"/>
          </a:xfrm>
          <a:prstGeom prst="rect">
            <a:avLst/>
          </a:prstGeom>
        </p:spPr>
      </p:pic>
      <p:pic>
        <p:nvPicPr>
          <p:cNvPr id="3" name="Google Shape;376;p52">
            <a:extLst>
              <a:ext uri="{FF2B5EF4-FFF2-40B4-BE49-F238E27FC236}">
                <a16:creationId xmlns:a16="http://schemas.microsoft.com/office/drawing/2014/main" id="{8F2B33FC-560F-4ACC-86E3-F7246C673AF7}"/>
              </a:ext>
            </a:extLst>
          </p:cNvPr>
          <p:cNvPicPr preferRelativeResize="0"/>
          <p:nvPr/>
        </p:nvPicPr>
        <p:blipFill rotWithShape="1">
          <a:blip r:embed="rId3">
            <a:alphaModFix/>
          </a:blip>
          <a:srcRect/>
          <a:stretch/>
        </p:blipFill>
        <p:spPr>
          <a:xfrm>
            <a:off x="10568009" y="176220"/>
            <a:ext cx="1416845" cy="1128797"/>
          </a:xfrm>
          <a:prstGeom prst="rect">
            <a:avLst/>
          </a:prstGeom>
          <a:noFill/>
          <a:ln>
            <a:noFill/>
          </a:ln>
        </p:spPr>
      </p:pic>
    </p:spTree>
    <p:extLst>
      <p:ext uri="{BB962C8B-B14F-4D97-AF65-F5344CB8AC3E}">
        <p14:creationId xmlns:p14="http://schemas.microsoft.com/office/powerpoint/2010/main" val="461760990"/>
      </p:ext>
    </p:extLst>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8" name="Google Shape;432;p58">
            <a:extLst>
              <a:ext uri="{FF2B5EF4-FFF2-40B4-BE49-F238E27FC236}">
                <a16:creationId xmlns:a16="http://schemas.microsoft.com/office/drawing/2014/main" id="{7F6BBD69-7F6C-4D24-BEFF-703A34EEF1BE}"/>
              </a:ext>
            </a:extLst>
          </p:cNvPr>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GB" sz="2800" dirty="0">
                <a:latin typeface="Comic Sans MS" panose="030F0702030302020204" pitchFamily="66" charset="0"/>
              </a:rPr>
              <a:t>By the end of year 2, your child will have completed the key stage 1 curriculum. </a:t>
            </a:r>
          </a:p>
          <a:p>
            <a:pPr marL="457200" lvl="0" indent="0" algn="l" rtl="0">
              <a:lnSpc>
                <a:spcPct val="100000"/>
              </a:lnSpc>
              <a:spcBef>
                <a:spcPts val="0"/>
              </a:spcBef>
              <a:spcAft>
                <a:spcPts val="0"/>
              </a:spcAft>
              <a:buNone/>
            </a:pPr>
            <a:endParaRPr lang="en-GB" sz="2800" dirty="0">
              <a:latin typeface="Comic Sans MS" panose="030F0702030302020204" pitchFamily="66" charset="0"/>
            </a:endParaRPr>
          </a:p>
          <a:p>
            <a:pPr marL="457200" lvl="0" indent="0" algn="l" rtl="0">
              <a:lnSpc>
                <a:spcPct val="100000"/>
              </a:lnSpc>
              <a:spcBef>
                <a:spcPts val="0"/>
              </a:spcBef>
              <a:spcAft>
                <a:spcPts val="0"/>
              </a:spcAft>
              <a:buNone/>
            </a:pPr>
            <a:r>
              <a:rPr lang="en-GB" sz="2800" dirty="0">
                <a:latin typeface="Comic Sans MS" panose="030F0702030302020204" pitchFamily="66" charset="0"/>
              </a:rPr>
              <a:t>At the end of the year the children will be assessed as working:</a:t>
            </a:r>
          </a:p>
          <a:p>
            <a:pPr marL="457200" lvl="0" indent="0" algn="l" rtl="0">
              <a:lnSpc>
                <a:spcPct val="100000"/>
              </a:lnSpc>
              <a:spcBef>
                <a:spcPts val="0"/>
              </a:spcBef>
              <a:spcAft>
                <a:spcPts val="0"/>
              </a:spcAft>
              <a:buNone/>
            </a:pPr>
            <a:endParaRPr lang="en-GB" sz="2800" dirty="0">
              <a:latin typeface="Comic Sans MS" panose="030F0702030302020204" pitchFamily="66" charset="0"/>
            </a:endParaRPr>
          </a:p>
          <a:p>
            <a:pPr marL="457200" lvl="0" indent="0" algn="l" rtl="0">
              <a:lnSpc>
                <a:spcPct val="100000"/>
              </a:lnSpc>
              <a:spcBef>
                <a:spcPts val="0"/>
              </a:spcBef>
              <a:spcAft>
                <a:spcPts val="0"/>
              </a:spcAft>
              <a:buNone/>
            </a:pPr>
            <a:r>
              <a:rPr lang="en-GB" sz="2800" dirty="0">
                <a:latin typeface="Comic Sans MS" panose="030F0702030302020204" pitchFamily="66" charset="0"/>
              </a:rPr>
              <a:t>WTS – working towards the expected standard</a:t>
            </a:r>
          </a:p>
          <a:p>
            <a:pPr marL="457200" lvl="0" indent="0" algn="l" rtl="0">
              <a:lnSpc>
                <a:spcPct val="100000"/>
              </a:lnSpc>
              <a:spcBef>
                <a:spcPts val="0"/>
              </a:spcBef>
              <a:spcAft>
                <a:spcPts val="0"/>
              </a:spcAft>
              <a:buNone/>
            </a:pPr>
            <a:r>
              <a:rPr lang="en-GB" sz="2800" dirty="0">
                <a:latin typeface="Comic Sans MS" panose="030F0702030302020204" pitchFamily="66" charset="0"/>
              </a:rPr>
              <a:t>EXS – working at age related standard</a:t>
            </a:r>
          </a:p>
          <a:p>
            <a:pPr marL="457200" lvl="0" indent="0" algn="l" rtl="0">
              <a:lnSpc>
                <a:spcPct val="100000"/>
              </a:lnSpc>
              <a:spcBef>
                <a:spcPts val="0"/>
              </a:spcBef>
              <a:spcAft>
                <a:spcPts val="0"/>
              </a:spcAft>
              <a:buNone/>
            </a:pPr>
            <a:r>
              <a:rPr lang="en-GB" sz="2800" dirty="0">
                <a:latin typeface="Comic Sans MS" panose="030F0702030302020204" pitchFamily="66" charset="0"/>
              </a:rPr>
              <a:t>GD – working at greater depth within the standard</a:t>
            </a:r>
          </a:p>
          <a:p>
            <a:pPr marL="457200" lvl="0" indent="0" algn="l" rtl="0">
              <a:lnSpc>
                <a:spcPct val="100000"/>
              </a:lnSpc>
              <a:spcBef>
                <a:spcPts val="0"/>
              </a:spcBef>
              <a:spcAft>
                <a:spcPts val="0"/>
              </a:spcAft>
              <a:buNone/>
            </a:pPr>
            <a:endParaRPr lang="en-GB" sz="3300" dirty="0"/>
          </a:p>
        </p:txBody>
      </p:sp>
      <p:sp>
        <p:nvSpPr>
          <p:cNvPr id="433" name="Google Shape;433;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Year 2</a:t>
            </a:r>
            <a:endParaRPr dirty="0">
              <a:solidFill>
                <a:srgbClr val="FFFF00"/>
              </a:solidFill>
              <a:latin typeface="Comic Sans MS" panose="030F0702030302020204" pitchFamily="66" charset="0"/>
            </a:endParaRPr>
          </a:p>
        </p:txBody>
      </p:sp>
      <p:sp>
        <p:nvSpPr>
          <p:cNvPr id="434" name="Google Shape;434;p5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435" name="Google Shape;435;p58"/>
          <p:cNvPicPr preferRelativeResize="0"/>
          <p:nvPr/>
        </p:nvPicPr>
        <p:blipFill rotWithShape="1">
          <a:blip r:embed="rId3">
            <a:alphaModFix/>
          </a:blip>
          <a:srcRect/>
          <a:stretch/>
        </p:blipFill>
        <p:spPr>
          <a:xfrm>
            <a:off x="7379055" y="188452"/>
            <a:ext cx="1063610" cy="914599"/>
          </a:xfrm>
          <a:prstGeom prst="rect">
            <a:avLst/>
          </a:prstGeom>
          <a:noFill/>
          <a:ln>
            <a:noFill/>
          </a:ln>
        </p:spPr>
      </p:pic>
    </p:spTree>
    <p:extLst>
      <p:ext uri="{BB962C8B-B14F-4D97-AF65-F5344CB8AC3E}">
        <p14:creationId xmlns:p14="http://schemas.microsoft.com/office/powerpoint/2010/main" val="1852368223"/>
      </p:ext>
    </p:extLst>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8" name="Google Shape;432;p58">
            <a:extLst>
              <a:ext uri="{FF2B5EF4-FFF2-40B4-BE49-F238E27FC236}">
                <a16:creationId xmlns:a16="http://schemas.microsoft.com/office/drawing/2014/main" id="{0C46D453-54B6-468F-982C-E99C80856EEA}"/>
              </a:ext>
            </a:extLst>
          </p:cNvPr>
          <p:cNvSpPr txBox="1">
            <a:spLocks noGrp="1"/>
          </p:cNvSpPr>
          <p:nvPr>
            <p:ph type="body" idx="1"/>
          </p:nvPr>
        </p:nvSpPr>
        <p:spPr>
          <a:xfrm>
            <a:off x="354520" y="1196318"/>
            <a:ext cx="11227881" cy="5210582"/>
          </a:xfrm>
          <a:prstGeom prst="rect">
            <a:avLst/>
          </a:prstGeom>
          <a:noFill/>
          <a:ln>
            <a:noFill/>
          </a:ln>
        </p:spPr>
        <p:txBody>
          <a:bodyPr spcFirstLastPara="1" wrap="square" lIns="91425" tIns="45700" rIns="91425" bIns="45700" anchor="t" anchorCtr="0">
            <a:noAutofit/>
          </a:bodyPr>
          <a:lstStyle/>
          <a:p>
            <a:pPr indent="0">
              <a:spcBef>
                <a:spcPts val="0"/>
              </a:spcBef>
              <a:buNone/>
            </a:pPr>
            <a:r>
              <a:rPr lang="en-GB" sz="2400" dirty="0">
                <a:latin typeface="Comic Sans MS" panose="030F0702030302020204" pitchFamily="66" charset="0"/>
              </a:rPr>
              <a:t>Reading – focus on fluency and comprehension.</a:t>
            </a:r>
          </a:p>
          <a:p>
            <a:pPr indent="0">
              <a:spcBef>
                <a:spcPts val="0"/>
              </a:spcBef>
              <a:buNone/>
            </a:pPr>
            <a:endParaRPr lang="en-GB" dirty="0">
              <a:latin typeface="Comic Sans MS" panose="030F0702030302020204" pitchFamily="66" charset="0"/>
            </a:endParaRPr>
          </a:p>
          <a:p>
            <a:pPr indent="0">
              <a:spcBef>
                <a:spcPts val="0"/>
              </a:spcBef>
              <a:buNone/>
            </a:pPr>
            <a:endParaRPr lang="en-GB" sz="2800" dirty="0">
              <a:latin typeface="Comic Sans MS" panose="030F0702030302020204" pitchFamily="66" charset="0"/>
            </a:endParaRPr>
          </a:p>
          <a:p>
            <a:pPr indent="0">
              <a:spcBef>
                <a:spcPts val="0"/>
              </a:spcBef>
              <a:buNone/>
            </a:pPr>
            <a:r>
              <a:rPr lang="en-GB" sz="2800" dirty="0">
                <a:latin typeface="Comic Sans MS" panose="030F0702030302020204" pitchFamily="66" charset="0"/>
              </a:rPr>
              <a:t>Book Club - replaces guided reading. The children read in </a:t>
            </a:r>
          </a:p>
          <a:p>
            <a:pPr indent="0">
              <a:spcBef>
                <a:spcPts val="0"/>
              </a:spcBef>
              <a:buNone/>
            </a:pPr>
            <a:r>
              <a:rPr lang="en-GB" sz="2800" dirty="0">
                <a:latin typeface="Comic Sans MS" panose="030F0702030302020204" pitchFamily="66" charset="0"/>
              </a:rPr>
              <a:t>small groups, all of whom are at the same reading level.</a:t>
            </a:r>
          </a:p>
          <a:p>
            <a:pPr indent="0">
              <a:spcBef>
                <a:spcPts val="0"/>
              </a:spcBef>
              <a:buNone/>
            </a:pPr>
            <a:endParaRPr lang="en-GB" sz="2800" dirty="0">
              <a:latin typeface="Comic Sans MS" panose="030F0702030302020204" pitchFamily="66" charset="0"/>
            </a:endParaRPr>
          </a:p>
          <a:p>
            <a:pPr indent="0">
              <a:spcBef>
                <a:spcPts val="0"/>
              </a:spcBef>
              <a:buNone/>
            </a:pPr>
            <a:r>
              <a:rPr lang="en-GB" sz="2800" dirty="0">
                <a:latin typeface="Comic Sans MS" panose="030F0702030302020204" pitchFamily="66" charset="0"/>
              </a:rPr>
              <a:t>It has two important purposes; one is to hear</a:t>
            </a:r>
          </a:p>
          <a:p>
            <a:pPr indent="0">
              <a:spcBef>
                <a:spcPts val="0"/>
              </a:spcBef>
              <a:buNone/>
            </a:pPr>
            <a:r>
              <a:rPr lang="en-GB" sz="2800" dirty="0">
                <a:latin typeface="Comic Sans MS" panose="030F0702030302020204" pitchFamily="66" charset="0"/>
              </a:rPr>
              <a:t>every child read every day and the other is to focus on a </a:t>
            </a:r>
          </a:p>
          <a:p>
            <a:pPr indent="0">
              <a:spcBef>
                <a:spcPts val="0"/>
              </a:spcBef>
              <a:buNone/>
            </a:pPr>
            <a:r>
              <a:rPr lang="en-GB" sz="2800" dirty="0">
                <a:latin typeface="Comic Sans MS" panose="030F0702030302020204" pitchFamily="66" charset="0"/>
              </a:rPr>
              <a:t>different reading comprehension skill each day; Prediction, Retrieval, Inference, Vocabulary and Sequencing.</a:t>
            </a:r>
          </a:p>
          <a:p>
            <a:pPr indent="0">
              <a:spcBef>
                <a:spcPts val="0"/>
              </a:spcBef>
              <a:buNone/>
            </a:pPr>
            <a:endParaRPr lang="en-GB" dirty="0"/>
          </a:p>
        </p:txBody>
      </p:sp>
      <p:sp>
        <p:nvSpPr>
          <p:cNvPr id="433" name="Google Shape;433;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Reading</a:t>
            </a:r>
            <a:endParaRPr dirty="0">
              <a:solidFill>
                <a:srgbClr val="FFFF00"/>
              </a:solidFill>
              <a:latin typeface="Comic Sans MS" panose="030F0702030302020204" pitchFamily="66" charset="0"/>
            </a:endParaRPr>
          </a:p>
        </p:txBody>
      </p:sp>
      <p:sp>
        <p:nvSpPr>
          <p:cNvPr id="434" name="Google Shape;434;p5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435" name="Google Shape;435;p58"/>
          <p:cNvPicPr preferRelativeResize="0"/>
          <p:nvPr/>
        </p:nvPicPr>
        <p:blipFill rotWithShape="1">
          <a:blip r:embed="rId3">
            <a:alphaModFix/>
          </a:blip>
          <a:srcRect/>
          <a:stretch/>
        </p:blipFill>
        <p:spPr>
          <a:xfrm>
            <a:off x="8799482" y="102853"/>
            <a:ext cx="1036977" cy="947890"/>
          </a:xfrm>
          <a:prstGeom prst="rect">
            <a:avLst/>
          </a:prstGeom>
          <a:noFill/>
          <a:ln>
            <a:noFill/>
          </a:ln>
        </p:spPr>
      </p:pic>
    </p:spTree>
    <p:extLst>
      <p:ext uri="{BB962C8B-B14F-4D97-AF65-F5344CB8AC3E}">
        <p14:creationId xmlns:p14="http://schemas.microsoft.com/office/powerpoint/2010/main" val="1754414159"/>
      </p:ext>
    </p:extLst>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rPr>
              <a:t>Reading</a:t>
            </a:r>
            <a:endParaRPr dirty="0">
              <a:solidFill>
                <a:srgbClr val="FFFF00"/>
              </a:solidFill>
            </a:endParaRPr>
          </a:p>
        </p:txBody>
      </p:sp>
      <p:pic>
        <p:nvPicPr>
          <p:cNvPr id="435" name="Google Shape;435;p58"/>
          <p:cNvPicPr preferRelativeResize="0"/>
          <p:nvPr/>
        </p:nvPicPr>
        <p:blipFill rotWithShape="1">
          <a:blip r:embed="rId3">
            <a:alphaModFix/>
          </a:blip>
          <a:srcRect/>
          <a:stretch/>
        </p:blipFill>
        <p:spPr>
          <a:xfrm>
            <a:off x="8631567" y="108622"/>
            <a:ext cx="903811" cy="770336"/>
          </a:xfrm>
          <a:prstGeom prst="rect">
            <a:avLst/>
          </a:prstGeom>
          <a:noFill/>
          <a:ln>
            <a:noFill/>
          </a:ln>
        </p:spPr>
      </p:pic>
      <p:pic>
        <p:nvPicPr>
          <p:cNvPr id="5" name="Picture 4">
            <a:extLst>
              <a:ext uri="{FF2B5EF4-FFF2-40B4-BE49-F238E27FC236}">
                <a16:creationId xmlns:a16="http://schemas.microsoft.com/office/drawing/2014/main" id="{49686EB0-3A6E-4E12-B048-9E575B87A1F1}"/>
              </a:ext>
            </a:extLst>
          </p:cNvPr>
          <p:cNvPicPr>
            <a:picLocks noChangeAspect="1"/>
          </p:cNvPicPr>
          <p:nvPr/>
        </p:nvPicPr>
        <p:blipFill>
          <a:blip r:embed="rId4"/>
          <a:stretch>
            <a:fillRect/>
          </a:stretch>
        </p:blipFill>
        <p:spPr>
          <a:xfrm>
            <a:off x="115410" y="1497735"/>
            <a:ext cx="5786559" cy="4485814"/>
          </a:xfrm>
          <a:prstGeom prst="rect">
            <a:avLst/>
          </a:prstGeom>
        </p:spPr>
      </p:pic>
      <p:pic>
        <p:nvPicPr>
          <p:cNvPr id="7" name="Picture 6">
            <a:extLst>
              <a:ext uri="{FF2B5EF4-FFF2-40B4-BE49-F238E27FC236}">
                <a16:creationId xmlns:a16="http://schemas.microsoft.com/office/drawing/2014/main" id="{694FBBB0-57B3-4FAB-998E-D222CAF063FB}"/>
              </a:ext>
            </a:extLst>
          </p:cNvPr>
          <p:cNvPicPr>
            <a:picLocks noChangeAspect="1"/>
          </p:cNvPicPr>
          <p:nvPr/>
        </p:nvPicPr>
        <p:blipFill>
          <a:blip r:embed="rId5"/>
          <a:stretch>
            <a:fillRect/>
          </a:stretch>
        </p:blipFill>
        <p:spPr>
          <a:xfrm>
            <a:off x="6096000" y="1121824"/>
            <a:ext cx="5360577" cy="5552027"/>
          </a:xfrm>
          <a:prstGeom prst="rect">
            <a:avLst/>
          </a:prstGeom>
        </p:spPr>
      </p:pic>
    </p:spTree>
    <p:extLst>
      <p:ext uri="{BB962C8B-B14F-4D97-AF65-F5344CB8AC3E}">
        <p14:creationId xmlns:p14="http://schemas.microsoft.com/office/powerpoint/2010/main" val="1886412520"/>
      </p:ext>
    </p:extLst>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8" name="Google Shape;432;p58">
            <a:extLst>
              <a:ext uri="{FF2B5EF4-FFF2-40B4-BE49-F238E27FC236}">
                <a16:creationId xmlns:a16="http://schemas.microsoft.com/office/drawing/2014/main" id="{0C46D453-54B6-468F-982C-E99C80856EEA}"/>
              </a:ext>
            </a:extLst>
          </p:cNvPr>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GB" sz="3200" dirty="0">
                <a:latin typeface="Comic Sans MS" panose="030F0702030302020204" pitchFamily="66" charset="0"/>
              </a:rPr>
              <a:t>Phonics – We follow the Little </a:t>
            </a:r>
            <a:r>
              <a:rPr lang="en-GB" sz="3200" dirty="0" err="1">
                <a:latin typeface="Comic Sans MS" panose="030F0702030302020204" pitchFamily="66" charset="0"/>
              </a:rPr>
              <a:t>Wandle</a:t>
            </a:r>
            <a:r>
              <a:rPr lang="en-GB" sz="3200" dirty="0">
                <a:latin typeface="Comic Sans MS" panose="030F0702030302020204" pitchFamily="66" charset="0"/>
              </a:rPr>
              <a:t> scheme. Phonics is taught everyday.</a:t>
            </a:r>
          </a:p>
          <a:p>
            <a:pPr marL="457200" lvl="0" indent="0" algn="l" rtl="0">
              <a:lnSpc>
                <a:spcPct val="100000"/>
              </a:lnSpc>
              <a:spcBef>
                <a:spcPts val="0"/>
              </a:spcBef>
              <a:spcAft>
                <a:spcPts val="0"/>
              </a:spcAft>
              <a:buNone/>
            </a:pPr>
            <a:endParaRPr lang="en-GB" sz="3200" dirty="0">
              <a:latin typeface="Comic Sans MS" panose="030F0702030302020204" pitchFamily="66" charset="0"/>
            </a:endParaRPr>
          </a:p>
          <a:p>
            <a:pPr marL="457200" lvl="0" indent="0" algn="l" rtl="0">
              <a:lnSpc>
                <a:spcPct val="100000"/>
              </a:lnSpc>
              <a:spcBef>
                <a:spcPts val="0"/>
              </a:spcBef>
              <a:spcAft>
                <a:spcPts val="0"/>
              </a:spcAft>
              <a:buNone/>
            </a:pPr>
            <a:r>
              <a:rPr lang="en-GB" sz="3200" dirty="0">
                <a:latin typeface="Comic Sans MS" panose="030F0702030302020204" pitchFamily="66" charset="0"/>
              </a:rPr>
              <a:t>Writing – we follow the teaching sequence: </a:t>
            </a:r>
          </a:p>
          <a:p>
            <a:pPr marL="457200" lvl="0" indent="0" algn="l" rtl="0">
              <a:lnSpc>
                <a:spcPct val="100000"/>
              </a:lnSpc>
              <a:spcBef>
                <a:spcPts val="0"/>
              </a:spcBef>
              <a:spcAft>
                <a:spcPts val="0"/>
              </a:spcAft>
              <a:buNone/>
            </a:pPr>
            <a:r>
              <a:rPr lang="en-GB" sz="3200" dirty="0">
                <a:latin typeface="Comic Sans MS" panose="030F0702030302020204" pitchFamily="66" charset="0"/>
              </a:rPr>
              <a:t>immerse – analyse – skills – plan – write – edit</a:t>
            </a:r>
          </a:p>
          <a:p>
            <a:pPr marL="457200" lvl="0" indent="0" algn="l" rtl="0">
              <a:lnSpc>
                <a:spcPct val="100000"/>
              </a:lnSpc>
              <a:spcBef>
                <a:spcPts val="0"/>
              </a:spcBef>
              <a:spcAft>
                <a:spcPts val="0"/>
              </a:spcAft>
              <a:buNone/>
            </a:pPr>
            <a:endParaRPr lang="en-GB" sz="3200" dirty="0">
              <a:latin typeface="Comic Sans MS" panose="030F0702030302020204" pitchFamily="66" charset="0"/>
            </a:endParaRPr>
          </a:p>
          <a:p>
            <a:pPr marL="457200" lvl="0" indent="0" algn="l" rtl="0">
              <a:lnSpc>
                <a:spcPct val="100000"/>
              </a:lnSpc>
              <a:spcBef>
                <a:spcPts val="0"/>
              </a:spcBef>
              <a:spcAft>
                <a:spcPts val="0"/>
              </a:spcAft>
              <a:buNone/>
            </a:pPr>
            <a:r>
              <a:rPr lang="en-GB" sz="3200" dirty="0">
                <a:latin typeface="Comic Sans MS" panose="030F0702030302020204" pitchFamily="66" charset="0"/>
              </a:rPr>
              <a:t>We are having a big push on letter formation, handwriting and presentation skills.</a:t>
            </a:r>
          </a:p>
          <a:p>
            <a:pPr marL="457200" lvl="0" indent="0" algn="l" rtl="0">
              <a:lnSpc>
                <a:spcPct val="100000"/>
              </a:lnSpc>
              <a:spcBef>
                <a:spcPts val="0"/>
              </a:spcBef>
              <a:spcAft>
                <a:spcPts val="0"/>
              </a:spcAft>
              <a:buNone/>
            </a:pPr>
            <a:endParaRPr lang="en-GB" dirty="0">
              <a:latin typeface="Comic Sans MS" panose="030F0702030302020204" pitchFamily="66" charset="0"/>
            </a:endParaRPr>
          </a:p>
        </p:txBody>
      </p:sp>
      <p:sp>
        <p:nvSpPr>
          <p:cNvPr id="433" name="Google Shape;433;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English</a:t>
            </a:r>
            <a:endParaRPr dirty="0">
              <a:solidFill>
                <a:srgbClr val="FFFF00"/>
              </a:solidFill>
              <a:latin typeface="Comic Sans MS" panose="030F0702030302020204" pitchFamily="66" charset="0"/>
            </a:endParaRPr>
          </a:p>
        </p:txBody>
      </p:sp>
      <p:sp>
        <p:nvSpPr>
          <p:cNvPr id="434" name="Google Shape;434;p5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435" name="Google Shape;435;p58"/>
          <p:cNvPicPr preferRelativeResize="0"/>
          <p:nvPr/>
        </p:nvPicPr>
        <p:blipFill rotWithShape="1">
          <a:blip r:embed="rId3">
            <a:alphaModFix/>
          </a:blip>
          <a:srcRect/>
          <a:stretch/>
        </p:blipFill>
        <p:spPr>
          <a:xfrm>
            <a:off x="9012546" y="143628"/>
            <a:ext cx="1010344" cy="992278"/>
          </a:xfrm>
          <a:prstGeom prst="rect">
            <a:avLst/>
          </a:prstGeom>
          <a:noFill/>
          <a:ln>
            <a:noFill/>
          </a:ln>
        </p:spPr>
      </p:pic>
    </p:spTree>
    <p:extLst>
      <p:ext uri="{BB962C8B-B14F-4D97-AF65-F5344CB8AC3E}">
        <p14:creationId xmlns:p14="http://schemas.microsoft.com/office/powerpoint/2010/main" val="2173775209"/>
      </p:ext>
    </p:extLst>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rPr>
              <a:t>English</a:t>
            </a:r>
            <a:endParaRPr dirty="0">
              <a:solidFill>
                <a:srgbClr val="FFFF00"/>
              </a:solidFill>
            </a:endParaRPr>
          </a:p>
        </p:txBody>
      </p:sp>
      <p:sp>
        <p:nvSpPr>
          <p:cNvPr id="434" name="Google Shape;434;p5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435" name="Google Shape;435;p58"/>
          <p:cNvPicPr preferRelativeResize="0"/>
          <p:nvPr/>
        </p:nvPicPr>
        <p:blipFill rotWithShape="1">
          <a:blip r:embed="rId3">
            <a:alphaModFix/>
          </a:blip>
          <a:srcRect/>
          <a:stretch/>
        </p:blipFill>
        <p:spPr>
          <a:xfrm>
            <a:off x="9518573" y="1209384"/>
            <a:ext cx="2063828" cy="1564395"/>
          </a:xfrm>
          <a:prstGeom prst="rect">
            <a:avLst/>
          </a:prstGeom>
          <a:noFill/>
          <a:ln>
            <a:noFill/>
          </a:ln>
        </p:spPr>
      </p:pic>
      <p:sp>
        <p:nvSpPr>
          <p:cNvPr id="2" name="TextBox 1">
            <a:extLst>
              <a:ext uri="{FF2B5EF4-FFF2-40B4-BE49-F238E27FC236}">
                <a16:creationId xmlns:a16="http://schemas.microsoft.com/office/drawing/2014/main" id="{909EBA20-2D35-4EEA-A034-CF25DDA5CDA1}"/>
              </a:ext>
            </a:extLst>
          </p:cNvPr>
          <p:cNvSpPr txBox="1"/>
          <p:nvPr/>
        </p:nvSpPr>
        <p:spPr>
          <a:xfrm>
            <a:off x="5933440" y="1290320"/>
            <a:ext cx="3759200" cy="369332"/>
          </a:xfrm>
          <a:prstGeom prst="rect">
            <a:avLst/>
          </a:prstGeom>
          <a:noFill/>
        </p:spPr>
        <p:txBody>
          <a:bodyPr wrap="square" rtlCol="0">
            <a:spAutoFit/>
          </a:bodyPr>
          <a:lstStyle/>
          <a:p>
            <a:r>
              <a:rPr lang="en-GB" sz="1800">
                <a:latin typeface="Comic Sans MS" panose="030F0702030302020204" pitchFamily="66" charset="0"/>
              </a:rPr>
              <a:t>.</a:t>
            </a:r>
          </a:p>
        </p:txBody>
      </p:sp>
      <p:pic>
        <p:nvPicPr>
          <p:cNvPr id="3" name="Picture 2">
            <a:extLst>
              <a:ext uri="{FF2B5EF4-FFF2-40B4-BE49-F238E27FC236}">
                <a16:creationId xmlns:a16="http://schemas.microsoft.com/office/drawing/2014/main" id="{A707B1D6-31D3-4F10-9435-BAB2DB63A40B}"/>
              </a:ext>
            </a:extLst>
          </p:cNvPr>
          <p:cNvPicPr>
            <a:picLocks noChangeAspect="1"/>
          </p:cNvPicPr>
          <p:nvPr/>
        </p:nvPicPr>
        <p:blipFill>
          <a:blip r:embed="rId4"/>
          <a:stretch>
            <a:fillRect/>
          </a:stretch>
        </p:blipFill>
        <p:spPr>
          <a:xfrm>
            <a:off x="106721" y="720467"/>
            <a:ext cx="6297190" cy="2683462"/>
          </a:xfrm>
          <a:prstGeom prst="rect">
            <a:avLst/>
          </a:prstGeom>
        </p:spPr>
      </p:pic>
      <p:pic>
        <p:nvPicPr>
          <p:cNvPr id="6" name="Picture 5">
            <a:extLst>
              <a:ext uri="{FF2B5EF4-FFF2-40B4-BE49-F238E27FC236}">
                <a16:creationId xmlns:a16="http://schemas.microsoft.com/office/drawing/2014/main" id="{DE4139A8-0DAC-4DDB-9B85-2AEFAC7F916B}"/>
              </a:ext>
            </a:extLst>
          </p:cNvPr>
          <p:cNvPicPr>
            <a:picLocks noChangeAspect="1"/>
          </p:cNvPicPr>
          <p:nvPr/>
        </p:nvPicPr>
        <p:blipFill>
          <a:blip r:embed="rId5"/>
          <a:stretch>
            <a:fillRect/>
          </a:stretch>
        </p:blipFill>
        <p:spPr>
          <a:xfrm>
            <a:off x="106721" y="3579323"/>
            <a:ext cx="5286434" cy="3149523"/>
          </a:xfrm>
          <a:prstGeom prst="rect">
            <a:avLst/>
          </a:prstGeom>
        </p:spPr>
      </p:pic>
      <p:pic>
        <p:nvPicPr>
          <p:cNvPr id="7" name="Picture 6">
            <a:extLst>
              <a:ext uri="{FF2B5EF4-FFF2-40B4-BE49-F238E27FC236}">
                <a16:creationId xmlns:a16="http://schemas.microsoft.com/office/drawing/2014/main" id="{067FB219-18A3-4EC2-9968-BC727D784688}"/>
              </a:ext>
            </a:extLst>
          </p:cNvPr>
          <p:cNvPicPr>
            <a:picLocks noChangeAspect="1"/>
          </p:cNvPicPr>
          <p:nvPr/>
        </p:nvPicPr>
        <p:blipFill>
          <a:blip r:embed="rId6"/>
          <a:stretch>
            <a:fillRect/>
          </a:stretch>
        </p:blipFill>
        <p:spPr>
          <a:xfrm>
            <a:off x="6614836" y="184149"/>
            <a:ext cx="5470443" cy="2683463"/>
          </a:xfrm>
          <a:prstGeom prst="rect">
            <a:avLst/>
          </a:prstGeom>
        </p:spPr>
      </p:pic>
      <p:pic>
        <p:nvPicPr>
          <p:cNvPr id="8" name="Picture 7">
            <a:extLst>
              <a:ext uri="{FF2B5EF4-FFF2-40B4-BE49-F238E27FC236}">
                <a16:creationId xmlns:a16="http://schemas.microsoft.com/office/drawing/2014/main" id="{8952976F-8B5C-47C4-8F4E-4E0F62FDB7F2}"/>
              </a:ext>
            </a:extLst>
          </p:cNvPr>
          <p:cNvPicPr>
            <a:picLocks noChangeAspect="1"/>
          </p:cNvPicPr>
          <p:nvPr/>
        </p:nvPicPr>
        <p:blipFill>
          <a:blip r:embed="rId7"/>
          <a:stretch>
            <a:fillRect/>
          </a:stretch>
        </p:blipFill>
        <p:spPr>
          <a:xfrm>
            <a:off x="5476673" y="3403929"/>
            <a:ext cx="6451600" cy="3324917"/>
          </a:xfrm>
          <a:prstGeom prst="rect">
            <a:avLst/>
          </a:prstGeom>
        </p:spPr>
      </p:pic>
    </p:spTree>
    <p:extLst>
      <p:ext uri="{BB962C8B-B14F-4D97-AF65-F5344CB8AC3E}">
        <p14:creationId xmlns:p14="http://schemas.microsoft.com/office/powerpoint/2010/main" val="1105803791"/>
      </p:ext>
    </p:extLst>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9"/>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dirty="0">
                <a:solidFill>
                  <a:srgbClr val="FFFF00"/>
                </a:solidFill>
                <a:latin typeface="Comic Sans MS" panose="030F0702030302020204" pitchFamily="66" charset="0"/>
              </a:rPr>
              <a:t>The School Day  </a:t>
            </a:r>
            <a:r>
              <a:rPr lang="en-GB" dirty="0">
                <a:latin typeface="Comic Sans MS" panose="030F0702030302020204" pitchFamily="66" charset="0"/>
              </a:rPr>
              <a:t>8:20am - 3pm</a:t>
            </a:r>
            <a:endParaRPr dirty="0">
              <a:latin typeface="Comic Sans MS" panose="030F0702030302020204" pitchFamily="66" charset="0"/>
            </a:endParaRPr>
          </a:p>
        </p:txBody>
      </p:sp>
      <p:pic>
        <p:nvPicPr>
          <p:cNvPr id="3" name="Picture 2">
            <a:extLst>
              <a:ext uri="{FF2B5EF4-FFF2-40B4-BE49-F238E27FC236}">
                <a16:creationId xmlns:a16="http://schemas.microsoft.com/office/drawing/2014/main" id="{9D0AD19E-7B22-48BD-8D86-C69BC031723A}"/>
              </a:ext>
            </a:extLst>
          </p:cNvPr>
          <p:cNvPicPr>
            <a:picLocks noChangeAspect="1"/>
          </p:cNvPicPr>
          <p:nvPr/>
        </p:nvPicPr>
        <p:blipFill>
          <a:blip r:embed="rId3"/>
          <a:stretch>
            <a:fillRect/>
          </a:stretch>
        </p:blipFill>
        <p:spPr>
          <a:xfrm>
            <a:off x="3559664" y="754602"/>
            <a:ext cx="5184203" cy="595691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7" name="Google Shape;432;p58">
            <a:extLst>
              <a:ext uri="{FF2B5EF4-FFF2-40B4-BE49-F238E27FC236}">
                <a16:creationId xmlns:a16="http://schemas.microsoft.com/office/drawing/2014/main" id="{531BB79C-5967-4343-815B-BFC69DC29623}"/>
              </a:ext>
            </a:extLst>
          </p:cNvPr>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GB" sz="3200" dirty="0">
                <a:latin typeface="Comic Sans MS" panose="030F0702030302020204" pitchFamily="66" charset="0"/>
              </a:rPr>
              <a:t>We move the children from:</a:t>
            </a:r>
          </a:p>
          <a:p>
            <a:pPr marL="457200" lvl="0" indent="0" algn="l" rtl="0">
              <a:lnSpc>
                <a:spcPct val="100000"/>
              </a:lnSpc>
              <a:spcBef>
                <a:spcPts val="0"/>
              </a:spcBef>
              <a:spcAft>
                <a:spcPts val="0"/>
              </a:spcAft>
              <a:buNone/>
            </a:pPr>
            <a:r>
              <a:rPr lang="en-GB" sz="3200" dirty="0">
                <a:latin typeface="Comic Sans MS" panose="030F0702030302020204" pitchFamily="66" charset="0"/>
              </a:rPr>
              <a:t>practical – pictorial – abstract</a:t>
            </a:r>
          </a:p>
          <a:p>
            <a:pPr marL="457200" lvl="0" indent="0" algn="l" rtl="0">
              <a:lnSpc>
                <a:spcPct val="100000"/>
              </a:lnSpc>
              <a:spcBef>
                <a:spcPts val="0"/>
              </a:spcBef>
              <a:spcAft>
                <a:spcPts val="0"/>
              </a:spcAft>
              <a:buNone/>
            </a:pPr>
            <a:endParaRPr lang="en-GB" sz="3200" dirty="0">
              <a:latin typeface="Comic Sans MS" panose="030F0702030302020204" pitchFamily="66" charset="0"/>
            </a:endParaRPr>
          </a:p>
          <a:p>
            <a:pPr marL="457200" lvl="0" indent="0" algn="l" rtl="0">
              <a:lnSpc>
                <a:spcPct val="100000"/>
              </a:lnSpc>
              <a:spcBef>
                <a:spcPts val="0"/>
              </a:spcBef>
              <a:spcAft>
                <a:spcPts val="0"/>
              </a:spcAft>
              <a:buNone/>
            </a:pPr>
            <a:r>
              <a:rPr lang="en-GB" sz="3200" dirty="0">
                <a:latin typeface="Comic Sans MS" panose="030F0702030302020204" pitchFamily="66" charset="0"/>
              </a:rPr>
              <a:t>We spend as much time as the children need on each aspect </a:t>
            </a:r>
          </a:p>
          <a:p>
            <a:pPr marL="457200" lvl="0" indent="0" algn="l" rtl="0">
              <a:lnSpc>
                <a:spcPct val="100000"/>
              </a:lnSpc>
              <a:spcBef>
                <a:spcPts val="0"/>
              </a:spcBef>
              <a:spcAft>
                <a:spcPts val="0"/>
              </a:spcAft>
              <a:buNone/>
            </a:pPr>
            <a:r>
              <a:rPr lang="en-GB" sz="3200" dirty="0">
                <a:latin typeface="Comic Sans MS" panose="030F0702030302020204" pitchFamily="66" charset="0"/>
              </a:rPr>
              <a:t>to embed new learning and key concepts.</a:t>
            </a:r>
          </a:p>
          <a:p>
            <a:pPr marL="457200" lvl="0" indent="0" algn="l" rtl="0">
              <a:lnSpc>
                <a:spcPct val="100000"/>
              </a:lnSpc>
              <a:spcBef>
                <a:spcPts val="0"/>
              </a:spcBef>
              <a:spcAft>
                <a:spcPts val="0"/>
              </a:spcAft>
              <a:buNone/>
            </a:pPr>
            <a:endParaRPr lang="en-GB" sz="3200" dirty="0">
              <a:latin typeface="Comic Sans MS" panose="030F0702030302020204" pitchFamily="66" charset="0"/>
            </a:endParaRPr>
          </a:p>
          <a:p>
            <a:pPr marL="457200" lvl="0" indent="0" algn="l" rtl="0">
              <a:lnSpc>
                <a:spcPct val="100000"/>
              </a:lnSpc>
              <a:spcBef>
                <a:spcPts val="0"/>
              </a:spcBef>
              <a:spcAft>
                <a:spcPts val="0"/>
              </a:spcAft>
              <a:buNone/>
            </a:pPr>
            <a:r>
              <a:rPr lang="en-GB" sz="3200" dirty="0">
                <a:latin typeface="Comic Sans MS" panose="030F0702030302020204" pitchFamily="66" charset="0"/>
              </a:rPr>
              <a:t>We do daily mental and oral sessions to rehearse mental calculation knowledge and number facts. </a:t>
            </a:r>
          </a:p>
          <a:p>
            <a:pPr marL="457200" lvl="0" indent="0" algn="l" rtl="0">
              <a:lnSpc>
                <a:spcPct val="100000"/>
              </a:lnSpc>
              <a:spcBef>
                <a:spcPts val="0"/>
              </a:spcBef>
              <a:spcAft>
                <a:spcPts val="0"/>
              </a:spcAft>
              <a:buNone/>
            </a:pPr>
            <a:endParaRPr lang="en-GB" dirty="0"/>
          </a:p>
          <a:p>
            <a:pPr marL="457200" lvl="0" indent="0" algn="l" rtl="0">
              <a:lnSpc>
                <a:spcPct val="100000"/>
              </a:lnSpc>
              <a:spcBef>
                <a:spcPts val="0"/>
              </a:spcBef>
              <a:spcAft>
                <a:spcPts val="0"/>
              </a:spcAft>
              <a:buNone/>
            </a:pPr>
            <a:endParaRPr lang="en-GB" dirty="0"/>
          </a:p>
        </p:txBody>
      </p:sp>
      <p:sp>
        <p:nvSpPr>
          <p:cNvPr id="433" name="Google Shape;433;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sz="2000" dirty="0">
                <a:solidFill>
                  <a:srgbClr val="FFFF00"/>
                </a:solidFill>
                <a:latin typeface="Comic Sans MS" panose="030F0702030302020204" pitchFamily="66" charset="0"/>
              </a:rPr>
              <a:t>Maths</a:t>
            </a:r>
            <a:endParaRPr sz="2000" dirty="0">
              <a:solidFill>
                <a:srgbClr val="FFFF00"/>
              </a:solidFill>
              <a:latin typeface="Comic Sans MS" panose="030F0702030302020204" pitchFamily="66" charset="0"/>
            </a:endParaRPr>
          </a:p>
        </p:txBody>
      </p:sp>
      <p:sp>
        <p:nvSpPr>
          <p:cNvPr id="434" name="Google Shape;434;p5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435" name="Google Shape;435;p58"/>
          <p:cNvPicPr preferRelativeResize="0"/>
          <p:nvPr/>
        </p:nvPicPr>
        <p:blipFill rotWithShape="1">
          <a:blip r:embed="rId3">
            <a:alphaModFix/>
          </a:blip>
          <a:srcRect/>
          <a:stretch/>
        </p:blipFill>
        <p:spPr>
          <a:xfrm>
            <a:off x="8763971" y="35261"/>
            <a:ext cx="1081365" cy="1134321"/>
          </a:xfrm>
          <a:prstGeom prst="rect">
            <a:avLst/>
          </a:prstGeom>
          <a:noFill/>
          <a:ln>
            <a:noFill/>
          </a:ln>
        </p:spPr>
      </p:pic>
    </p:spTree>
    <p:extLst>
      <p:ext uri="{BB962C8B-B14F-4D97-AF65-F5344CB8AC3E}">
        <p14:creationId xmlns:p14="http://schemas.microsoft.com/office/powerpoint/2010/main" val="1186205806"/>
      </p:ext>
    </p:extLst>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solidFill>
                  <a:srgbClr val="FFFF00"/>
                </a:solidFill>
              </a:rPr>
              <a:t>Maths</a:t>
            </a:r>
            <a:endParaRPr dirty="0">
              <a:solidFill>
                <a:srgbClr val="FFFF00"/>
              </a:solidFill>
            </a:endParaRPr>
          </a:p>
        </p:txBody>
      </p:sp>
      <p:sp>
        <p:nvSpPr>
          <p:cNvPr id="434" name="Google Shape;434;p5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435" name="Google Shape;435;p58"/>
          <p:cNvPicPr preferRelativeResize="0"/>
          <p:nvPr/>
        </p:nvPicPr>
        <p:blipFill rotWithShape="1">
          <a:blip r:embed="rId3">
            <a:alphaModFix/>
          </a:blip>
          <a:srcRect/>
          <a:stretch/>
        </p:blipFill>
        <p:spPr>
          <a:xfrm>
            <a:off x="9518573" y="1209384"/>
            <a:ext cx="2063828" cy="1564395"/>
          </a:xfrm>
          <a:prstGeom prst="rect">
            <a:avLst/>
          </a:prstGeom>
          <a:noFill/>
          <a:ln>
            <a:noFill/>
          </a:ln>
        </p:spPr>
      </p:pic>
      <p:pic>
        <p:nvPicPr>
          <p:cNvPr id="3" name="Picture 2">
            <a:extLst>
              <a:ext uri="{FF2B5EF4-FFF2-40B4-BE49-F238E27FC236}">
                <a16:creationId xmlns:a16="http://schemas.microsoft.com/office/drawing/2014/main" id="{87BA8010-4E90-43C0-8599-4E26F3F049C8}"/>
              </a:ext>
            </a:extLst>
          </p:cNvPr>
          <p:cNvPicPr>
            <a:picLocks noChangeAspect="1"/>
          </p:cNvPicPr>
          <p:nvPr/>
        </p:nvPicPr>
        <p:blipFill>
          <a:blip r:embed="rId4"/>
          <a:stretch>
            <a:fillRect/>
          </a:stretch>
        </p:blipFill>
        <p:spPr>
          <a:xfrm>
            <a:off x="354520" y="878958"/>
            <a:ext cx="5906577" cy="3405594"/>
          </a:xfrm>
          <a:prstGeom prst="rect">
            <a:avLst/>
          </a:prstGeom>
        </p:spPr>
      </p:pic>
      <p:pic>
        <p:nvPicPr>
          <p:cNvPr id="6" name="Picture 5">
            <a:extLst>
              <a:ext uri="{FF2B5EF4-FFF2-40B4-BE49-F238E27FC236}">
                <a16:creationId xmlns:a16="http://schemas.microsoft.com/office/drawing/2014/main" id="{94BECBBA-30E5-4C14-978A-D2FA6116E6C9}"/>
              </a:ext>
            </a:extLst>
          </p:cNvPr>
          <p:cNvPicPr>
            <a:picLocks noChangeAspect="1"/>
          </p:cNvPicPr>
          <p:nvPr/>
        </p:nvPicPr>
        <p:blipFill>
          <a:blip r:embed="rId5"/>
          <a:stretch>
            <a:fillRect/>
          </a:stretch>
        </p:blipFill>
        <p:spPr>
          <a:xfrm>
            <a:off x="6229056" y="863718"/>
            <a:ext cx="5906577" cy="2744470"/>
          </a:xfrm>
          <a:prstGeom prst="rect">
            <a:avLst/>
          </a:prstGeom>
        </p:spPr>
      </p:pic>
      <p:pic>
        <p:nvPicPr>
          <p:cNvPr id="7" name="Picture 6">
            <a:extLst>
              <a:ext uri="{FF2B5EF4-FFF2-40B4-BE49-F238E27FC236}">
                <a16:creationId xmlns:a16="http://schemas.microsoft.com/office/drawing/2014/main" id="{E44E5E34-3E70-419E-B38C-F5D76B1DA2B2}"/>
              </a:ext>
            </a:extLst>
          </p:cNvPr>
          <p:cNvPicPr>
            <a:picLocks noChangeAspect="1"/>
          </p:cNvPicPr>
          <p:nvPr/>
        </p:nvPicPr>
        <p:blipFill>
          <a:blip r:embed="rId6"/>
          <a:stretch>
            <a:fillRect/>
          </a:stretch>
        </p:blipFill>
        <p:spPr>
          <a:xfrm>
            <a:off x="187722" y="4413905"/>
            <a:ext cx="5265657" cy="1758729"/>
          </a:xfrm>
          <a:prstGeom prst="rect">
            <a:avLst/>
          </a:prstGeom>
        </p:spPr>
      </p:pic>
      <p:pic>
        <p:nvPicPr>
          <p:cNvPr id="8" name="Picture 7">
            <a:extLst>
              <a:ext uri="{FF2B5EF4-FFF2-40B4-BE49-F238E27FC236}">
                <a16:creationId xmlns:a16="http://schemas.microsoft.com/office/drawing/2014/main" id="{2A03065C-2F45-4E53-8407-E12900A93D9C}"/>
              </a:ext>
            </a:extLst>
          </p:cNvPr>
          <p:cNvPicPr>
            <a:picLocks noChangeAspect="1"/>
          </p:cNvPicPr>
          <p:nvPr/>
        </p:nvPicPr>
        <p:blipFill>
          <a:blip r:embed="rId7"/>
          <a:stretch>
            <a:fillRect/>
          </a:stretch>
        </p:blipFill>
        <p:spPr>
          <a:xfrm>
            <a:off x="6096000" y="3525419"/>
            <a:ext cx="6072611" cy="2352675"/>
          </a:xfrm>
          <a:prstGeom prst="rect">
            <a:avLst/>
          </a:prstGeom>
        </p:spPr>
      </p:pic>
    </p:spTree>
    <p:extLst>
      <p:ext uri="{BB962C8B-B14F-4D97-AF65-F5344CB8AC3E}">
        <p14:creationId xmlns:p14="http://schemas.microsoft.com/office/powerpoint/2010/main" val="1594868809"/>
      </p:ext>
    </p:extLst>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9F42E0-1A2E-4587-B96A-D29A90166B3F}"/>
              </a:ext>
            </a:extLst>
          </p:cNvPr>
          <p:cNvPicPr>
            <a:picLocks noChangeAspect="1"/>
          </p:cNvPicPr>
          <p:nvPr/>
        </p:nvPicPr>
        <p:blipFill>
          <a:blip r:embed="rId2"/>
          <a:stretch>
            <a:fillRect/>
          </a:stretch>
        </p:blipFill>
        <p:spPr>
          <a:xfrm>
            <a:off x="353514" y="1717040"/>
            <a:ext cx="5000488" cy="4847907"/>
          </a:xfrm>
          <a:prstGeom prst="rect">
            <a:avLst/>
          </a:prstGeom>
        </p:spPr>
      </p:pic>
      <p:pic>
        <p:nvPicPr>
          <p:cNvPr id="7" name="Picture 6">
            <a:extLst>
              <a:ext uri="{FF2B5EF4-FFF2-40B4-BE49-F238E27FC236}">
                <a16:creationId xmlns:a16="http://schemas.microsoft.com/office/drawing/2014/main" id="{87937A47-D290-4DA4-BD42-76741DB485D1}"/>
              </a:ext>
            </a:extLst>
          </p:cNvPr>
          <p:cNvPicPr>
            <a:picLocks noChangeAspect="1"/>
          </p:cNvPicPr>
          <p:nvPr/>
        </p:nvPicPr>
        <p:blipFill>
          <a:blip r:embed="rId3"/>
          <a:stretch>
            <a:fillRect/>
          </a:stretch>
        </p:blipFill>
        <p:spPr>
          <a:xfrm>
            <a:off x="5425122" y="2328043"/>
            <a:ext cx="6143625" cy="2117912"/>
          </a:xfrm>
          <a:prstGeom prst="rect">
            <a:avLst/>
          </a:prstGeom>
        </p:spPr>
      </p:pic>
      <p:pic>
        <p:nvPicPr>
          <p:cNvPr id="8" name="Picture 7">
            <a:extLst>
              <a:ext uri="{FF2B5EF4-FFF2-40B4-BE49-F238E27FC236}">
                <a16:creationId xmlns:a16="http://schemas.microsoft.com/office/drawing/2014/main" id="{FCDCBF47-274B-4683-8444-5F0790945174}"/>
              </a:ext>
            </a:extLst>
          </p:cNvPr>
          <p:cNvPicPr>
            <a:picLocks noChangeAspect="1"/>
          </p:cNvPicPr>
          <p:nvPr/>
        </p:nvPicPr>
        <p:blipFill>
          <a:blip r:embed="rId4"/>
          <a:stretch>
            <a:fillRect/>
          </a:stretch>
        </p:blipFill>
        <p:spPr>
          <a:xfrm>
            <a:off x="5314950" y="4457701"/>
            <a:ext cx="6877050" cy="2095500"/>
          </a:xfrm>
          <a:prstGeom prst="rect">
            <a:avLst/>
          </a:prstGeom>
        </p:spPr>
      </p:pic>
      <p:pic>
        <p:nvPicPr>
          <p:cNvPr id="9" name="Google Shape;435;p58">
            <a:extLst>
              <a:ext uri="{FF2B5EF4-FFF2-40B4-BE49-F238E27FC236}">
                <a16:creationId xmlns:a16="http://schemas.microsoft.com/office/drawing/2014/main" id="{AC3E130A-FB3F-43CD-BE1D-AB5DD3B0AF3A}"/>
              </a:ext>
            </a:extLst>
          </p:cNvPr>
          <p:cNvPicPr preferRelativeResize="0"/>
          <p:nvPr/>
        </p:nvPicPr>
        <p:blipFill rotWithShape="1">
          <a:blip r:embed="rId5">
            <a:alphaModFix/>
          </a:blip>
          <a:srcRect/>
          <a:stretch/>
        </p:blipFill>
        <p:spPr>
          <a:xfrm>
            <a:off x="9142653" y="447384"/>
            <a:ext cx="2063828" cy="1564395"/>
          </a:xfrm>
          <a:prstGeom prst="rect">
            <a:avLst/>
          </a:prstGeom>
          <a:noFill/>
          <a:ln>
            <a:noFill/>
          </a:ln>
        </p:spPr>
      </p:pic>
      <p:sp>
        <p:nvSpPr>
          <p:cNvPr id="2" name="Rectangle 1">
            <a:extLst>
              <a:ext uri="{FF2B5EF4-FFF2-40B4-BE49-F238E27FC236}">
                <a16:creationId xmlns:a16="http://schemas.microsoft.com/office/drawing/2014/main" id="{7280BDED-F58B-468F-BA31-93C2B64BC172}"/>
              </a:ext>
            </a:extLst>
          </p:cNvPr>
          <p:cNvSpPr/>
          <p:nvPr/>
        </p:nvSpPr>
        <p:spPr>
          <a:xfrm>
            <a:off x="280206" y="293495"/>
            <a:ext cx="1085554" cy="461665"/>
          </a:xfrm>
          <a:prstGeom prst="rect">
            <a:avLst/>
          </a:prstGeom>
        </p:spPr>
        <p:txBody>
          <a:bodyPr wrap="none">
            <a:spAutoFit/>
          </a:bodyPr>
          <a:lstStyle/>
          <a:p>
            <a:r>
              <a:rPr lang="en-GB" sz="2400" dirty="0">
                <a:solidFill>
                  <a:srgbClr val="FFFF00"/>
                </a:solidFill>
                <a:latin typeface="Comic Sans MS" panose="030F0702030302020204" pitchFamily="66" charset="0"/>
              </a:rPr>
              <a:t>Maths</a:t>
            </a:r>
            <a:endParaRPr lang="en-GB" sz="2400" dirty="0"/>
          </a:p>
        </p:txBody>
      </p:sp>
    </p:spTree>
    <p:extLst>
      <p:ext uri="{BB962C8B-B14F-4D97-AF65-F5344CB8AC3E}">
        <p14:creationId xmlns:p14="http://schemas.microsoft.com/office/powerpoint/2010/main" val="1307828305"/>
      </p:ext>
    </p:extLst>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800"/>
              <a:buNone/>
            </a:pPr>
            <a:r>
              <a:rPr lang="en-GB" sz="3200" dirty="0">
                <a:latin typeface="Comic Sans MS" panose="030F0702030302020204" pitchFamily="66" charset="0"/>
              </a:rPr>
              <a:t>You can help your child in a variety of ways:</a:t>
            </a:r>
            <a:endParaRPr sz="3200" dirty="0">
              <a:latin typeface="Comic Sans MS" panose="030F0702030302020204" pitchFamily="66" charset="0"/>
            </a:endParaRPr>
          </a:p>
          <a:p>
            <a:pPr marL="457200" lvl="1" indent="0" algn="l" rtl="0">
              <a:lnSpc>
                <a:spcPct val="100000"/>
              </a:lnSpc>
              <a:spcBef>
                <a:spcPts val="0"/>
              </a:spcBef>
              <a:spcAft>
                <a:spcPts val="0"/>
              </a:spcAft>
              <a:buSzPts val="2800"/>
              <a:buNone/>
            </a:pPr>
            <a:endParaRPr sz="3200" dirty="0">
              <a:latin typeface="Comic Sans MS" panose="030F0702030302020204" pitchFamily="66" charset="0"/>
            </a:endParaRPr>
          </a:p>
          <a:p>
            <a:pPr marL="457200" lvl="0" indent="-450850" algn="l" rtl="0">
              <a:lnSpc>
                <a:spcPct val="100000"/>
              </a:lnSpc>
              <a:spcBef>
                <a:spcPts val="0"/>
              </a:spcBef>
              <a:spcAft>
                <a:spcPts val="0"/>
              </a:spcAft>
              <a:buSzPts val="3500"/>
              <a:buChar char="•"/>
            </a:pPr>
            <a:r>
              <a:rPr lang="en-GB" sz="2800" dirty="0">
                <a:latin typeface="Comic Sans MS" panose="030F0702030302020204" pitchFamily="66" charset="0"/>
              </a:rPr>
              <a:t>Listen to your child read every day.</a:t>
            </a:r>
          </a:p>
          <a:p>
            <a:pPr marL="457200" lvl="0" indent="-450850" algn="l" rtl="0">
              <a:lnSpc>
                <a:spcPct val="100000"/>
              </a:lnSpc>
              <a:spcBef>
                <a:spcPts val="0"/>
              </a:spcBef>
              <a:spcAft>
                <a:spcPts val="0"/>
              </a:spcAft>
              <a:buSzPts val="3500"/>
              <a:buChar char="•"/>
            </a:pPr>
            <a:endParaRPr sz="2800" dirty="0">
              <a:latin typeface="Comic Sans MS" panose="030F0702030302020204" pitchFamily="66" charset="0"/>
            </a:endParaRPr>
          </a:p>
          <a:p>
            <a:pPr marL="457200" lvl="0" indent="-450850" algn="l" rtl="0">
              <a:lnSpc>
                <a:spcPct val="100000"/>
              </a:lnSpc>
              <a:spcBef>
                <a:spcPts val="0"/>
              </a:spcBef>
              <a:spcAft>
                <a:spcPts val="0"/>
              </a:spcAft>
              <a:buSzPts val="3500"/>
              <a:buChar char="•"/>
            </a:pPr>
            <a:r>
              <a:rPr lang="en-GB" sz="2800" dirty="0">
                <a:latin typeface="Comic Sans MS" panose="030F0702030302020204" pitchFamily="66" charset="0"/>
              </a:rPr>
              <a:t>Read to your child regularly  - reading quality texts to your child </a:t>
            </a:r>
          </a:p>
          <a:p>
            <a:pPr marL="6350" lvl="0" indent="0" algn="l" rtl="0">
              <a:lnSpc>
                <a:spcPct val="100000"/>
              </a:lnSpc>
              <a:spcBef>
                <a:spcPts val="0"/>
              </a:spcBef>
              <a:spcAft>
                <a:spcPts val="0"/>
              </a:spcAft>
              <a:buSzPts val="3500"/>
              <a:buNone/>
            </a:pPr>
            <a:r>
              <a:rPr lang="en-GB" sz="2800" dirty="0">
                <a:latin typeface="Comic Sans MS" panose="030F0702030302020204" pitchFamily="66" charset="0"/>
              </a:rPr>
              <a:t>      will enhance their vocabulary.</a:t>
            </a:r>
          </a:p>
          <a:p>
            <a:pPr marL="6350" lvl="0" indent="0" algn="l" rtl="0">
              <a:lnSpc>
                <a:spcPct val="100000"/>
              </a:lnSpc>
              <a:spcBef>
                <a:spcPts val="0"/>
              </a:spcBef>
              <a:spcAft>
                <a:spcPts val="0"/>
              </a:spcAft>
              <a:buSzPts val="3500"/>
              <a:buNone/>
            </a:pPr>
            <a:endParaRPr sz="2800" dirty="0">
              <a:latin typeface="Comic Sans MS" panose="030F0702030302020204" pitchFamily="66" charset="0"/>
            </a:endParaRPr>
          </a:p>
          <a:p>
            <a:pPr marL="457200" lvl="0" indent="-450850" algn="l" rtl="0">
              <a:lnSpc>
                <a:spcPct val="100000"/>
              </a:lnSpc>
              <a:spcBef>
                <a:spcPts val="0"/>
              </a:spcBef>
              <a:spcAft>
                <a:spcPts val="0"/>
              </a:spcAft>
              <a:buSzPts val="3500"/>
              <a:buChar char="•"/>
            </a:pPr>
            <a:r>
              <a:rPr lang="en-GB" sz="2800" dirty="0">
                <a:latin typeface="Comic Sans MS" panose="030F0702030302020204" pitchFamily="66" charset="0"/>
              </a:rPr>
              <a:t>Problem solve with your child.</a:t>
            </a:r>
          </a:p>
          <a:p>
            <a:pPr marL="457200" lvl="0" indent="-450850" algn="l" rtl="0">
              <a:lnSpc>
                <a:spcPct val="100000"/>
              </a:lnSpc>
              <a:spcBef>
                <a:spcPts val="0"/>
              </a:spcBef>
              <a:spcAft>
                <a:spcPts val="0"/>
              </a:spcAft>
              <a:buSzPts val="3500"/>
              <a:buChar char="•"/>
            </a:pPr>
            <a:endParaRPr sz="2800" dirty="0">
              <a:latin typeface="Comic Sans MS" panose="030F0702030302020204" pitchFamily="66" charset="0"/>
            </a:endParaRPr>
          </a:p>
          <a:p>
            <a:pPr marL="457200" lvl="0" indent="-450850" algn="l" rtl="0">
              <a:lnSpc>
                <a:spcPct val="100000"/>
              </a:lnSpc>
              <a:spcBef>
                <a:spcPts val="0"/>
              </a:spcBef>
              <a:spcAft>
                <a:spcPts val="0"/>
              </a:spcAft>
              <a:buSzPts val="3500"/>
              <a:buChar char="•"/>
            </a:pPr>
            <a:r>
              <a:rPr lang="en-GB" sz="2800" dirty="0">
                <a:latin typeface="Comic Sans MS" panose="030F0702030302020204" pitchFamily="66" charset="0"/>
              </a:rPr>
              <a:t>Spend quality time with your child and have fun!</a:t>
            </a:r>
            <a:endParaRPr sz="2800" dirty="0">
              <a:latin typeface="Comic Sans MS" panose="030F0702030302020204" pitchFamily="66" charset="0"/>
            </a:endParaRPr>
          </a:p>
          <a:p>
            <a:pPr marL="457200" lvl="0" indent="0" algn="l" rtl="0">
              <a:lnSpc>
                <a:spcPct val="100000"/>
              </a:lnSpc>
              <a:spcBef>
                <a:spcPts val="0"/>
              </a:spcBef>
              <a:spcAft>
                <a:spcPts val="0"/>
              </a:spcAft>
              <a:buNone/>
            </a:pPr>
            <a:endParaRPr sz="3300" dirty="0"/>
          </a:p>
        </p:txBody>
      </p:sp>
      <p:sp>
        <p:nvSpPr>
          <p:cNvPr id="433" name="Google Shape;433;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4990"/>
              </a:buClr>
              <a:buSzPts val="2200"/>
              <a:buFont typeface="Arial"/>
              <a:buNone/>
            </a:pPr>
            <a:r>
              <a:rPr lang="en-GB" dirty="0">
                <a:latin typeface="Comic Sans MS" panose="030F0702030302020204" pitchFamily="66" charset="0"/>
              </a:rPr>
              <a:t>How can You Get Involved?</a:t>
            </a:r>
            <a:endParaRPr dirty="0">
              <a:latin typeface="Comic Sans MS" panose="030F0702030302020204" pitchFamily="66" charset="0"/>
            </a:endParaRPr>
          </a:p>
        </p:txBody>
      </p:sp>
      <p:sp>
        <p:nvSpPr>
          <p:cNvPr id="434" name="Google Shape;434;p5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800"/>
              <a:buFont typeface="Calibri"/>
              <a:buNone/>
            </a:pPr>
            <a:endParaRPr sz="800" b="0" i="0" u="none" strike="noStrike" cap="none">
              <a:solidFill>
                <a:srgbClr val="7F7F7F"/>
              </a:solidFill>
              <a:latin typeface="Calibri"/>
              <a:ea typeface="Calibri"/>
              <a:cs typeface="Calibri"/>
              <a:sym typeface="Calibri"/>
            </a:endParaRPr>
          </a:p>
        </p:txBody>
      </p:sp>
      <p:pic>
        <p:nvPicPr>
          <p:cNvPr id="435" name="Google Shape;435;p58"/>
          <p:cNvPicPr preferRelativeResize="0"/>
          <p:nvPr/>
        </p:nvPicPr>
        <p:blipFill rotWithShape="1">
          <a:blip r:embed="rId3">
            <a:alphaModFix/>
          </a:blip>
          <a:srcRect/>
          <a:stretch/>
        </p:blipFill>
        <p:spPr>
          <a:xfrm>
            <a:off x="8719583" y="80659"/>
            <a:ext cx="1241163" cy="992278"/>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776"/>
              </a:spcBef>
              <a:spcAft>
                <a:spcPts val="0"/>
              </a:spcAft>
              <a:buNone/>
            </a:pPr>
            <a:endParaRPr sz="3300" dirty="0"/>
          </a:p>
          <a:p>
            <a:pPr marL="0" lvl="0" indent="0" algn="l" rtl="0">
              <a:spcBef>
                <a:spcPts val="1776"/>
              </a:spcBef>
              <a:spcAft>
                <a:spcPts val="0"/>
              </a:spcAft>
              <a:buNone/>
            </a:pPr>
            <a:r>
              <a:rPr lang="en-GB" sz="3300" dirty="0">
                <a:latin typeface="Comic Sans MS" panose="030F0702030302020204" pitchFamily="66" charset="0"/>
              </a:rPr>
              <a:t>The early years children follow the Early Years Foundation Stage Statutory Framework.</a:t>
            </a:r>
            <a:endParaRPr sz="3300" dirty="0">
              <a:latin typeface="Comic Sans MS" panose="030F0702030302020204" pitchFamily="66" charset="0"/>
            </a:endParaRPr>
          </a:p>
          <a:p>
            <a:pPr marL="0" lvl="0" indent="0" algn="l" rtl="0">
              <a:spcBef>
                <a:spcPts val="1776"/>
              </a:spcBef>
              <a:spcAft>
                <a:spcPts val="0"/>
              </a:spcAft>
              <a:buNone/>
            </a:pPr>
            <a:endParaRPr sz="3300" dirty="0">
              <a:latin typeface="Comic Sans MS" panose="030F0702030302020204" pitchFamily="66" charset="0"/>
            </a:endParaRPr>
          </a:p>
          <a:p>
            <a:pPr marL="0" lvl="0" indent="0" algn="l" rtl="0">
              <a:spcBef>
                <a:spcPts val="1776"/>
              </a:spcBef>
              <a:spcAft>
                <a:spcPts val="0"/>
              </a:spcAft>
              <a:buNone/>
            </a:pPr>
            <a:r>
              <a:rPr lang="en-GB" sz="3300" dirty="0">
                <a:latin typeface="Comic Sans MS" panose="030F0702030302020204" pitchFamily="66" charset="0"/>
              </a:rPr>
              <a:t>Our Key stage One children follow the National Curriculum.</a:t>
            </a:r>
            <a:endParaRPr sz="3300" dirty="0">
              <a:latin typeface="Comic Sans MS" panose="030F0702030302020204" pitchFamily="66" charset="0"/>
            </a:endParaRPr>
          </a:p>
        </p:txBody>
      </p:sp>
      <p:sp>
        <p:nvSpPr>
          <p:cNvPr id="198" name="Google Shape;198;p30"/>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dirty="0">
                <a:solidFill>
                  <a:srgbClr val="FFFF00"/>
                </a:solidFill>
              </a:rPr>
              <a:t>Statutory</a:t>
            </a:r>
            <a:r>
              <a:rPr lang="en-GB"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034373-C6A4-43BC-915B-EF740CAD15E5}"/>
              </a:ext>
            </a:extLst>
          </p:cNvPr>
          <p:cNvPicPr>
            <a:picLocks noChangeAspect="1"/>
          </p:cNvPicPr>
          <p:nvPr/>
        </p:nvPicPr>
        <p:blipFill>
          <a:blip r:embed="rId2"/>
          <a:stretch>
            <a:fillRect/>
          </a:stretch>
        </p:blipFill>
        <p:spPr>
          <a:xfrm>
            <a:off x="111760" y="101036"/>
            <a:ext cx="2756656" cy="3637844"/>
          </a:xfrm>
          <a:prstGeom prst="rect">
            <a:avLst/>
          </a:prstGeom>
        </p:spPr>
      </p:pic>
      <p:pic>
        <p:nvPicPr>
          <p:cNvPr id="8" name="Picture 7">
            <a:extLst>
              <a:ext uri="{FF2B5EF4-FFF2-40B4-BE49-F238E27FC236}">
                <a16:creationId xmlns:a16="http://schemas.microsoft.com/office/drawing/2014/main" id="{FA660ABD-D4F0-47DC-8C48-E688F42C00E9}"/>
              </a:ext>
            </a:extLst>
          </p:cNvPr>
          <p:cNvPicPr>
            <a:picLocks noChangeAspect="1"/>
          </p:cNvPicPr>
          <p:nvPr/>
        </p:nvPicPr>
        <p:blipFill>
          <a:blip r:embed="rId3"/>
          <a:stretch>
            <a:fillRect/>
          </a:stretch>
        </p:blipFill>
        <p:spPr>
          <a:xfrm>
            <a:off x="2745602" y="1359404"/>
            <a:ext cx="3620452" cy="5346760"/>
          </a:xfrm>
          <a:prstGeom prst="rect">
            <a:avLst/>
          </a:prstGeom>
        </p:spPr>
      </p:pic>
      <p:pic>
        <p:nvPicPr>
          <p:cNvPr id="9" name="Picture 8">
            <a:extLst>
              <a:ext uri="{FF2B5EF4-FFF2-40B4-BE49-F238E27FC236}">
                <a16:creationId xmlns:a16="http://schemas.microsoft.com/office/drawing/2014/main" id="{81F55B12-ED47-43E4-9F31-0EDE756B4607}"/>
              </a:ext>
            </a:extLst>
          </p:cNvPr>
          <p:cNvPicPr>
            <a:picLocks noChangeAspect="1"/>
          </p:cNvPicPr>
          <p:nvPr/>
        </p:nvPicPr>
        <p:blipFill>
          <a:blip r:embed="rId4"/>
          <a:stretch>
            <a:fillRect/>
          </a:stretch>
        </p:blipFill>
        <p:spPr>
          <a:xfrm>
            <a:off x="6096000" y="335280"/>
            <a:ext cx="2796016" cy="3815397"/>
          </a:xfrm>
          <a:prstGeom prst="rect">
            <a:avLst/>
          </a:prstGeom>
        </p:spPr>
      </p:pic>
      <p:pic>
        <p:nvPicPr>
          <p:cNvPr id="10" name="Picture 9">
            <a:extLst>
              <a:ext uri="{FF2B5EF4-FFF2-40B4-BE49-F238E27FC236}">
                <a16:creationId xmlns:a16="http://schemas.microsoft.com/office/drawing/2014/main" id="{419755CF-E807-4DE9-968A-1C2DCB4EA0FE}"/>
              </a:ext>
            </a:extLst>
          </p:cNvPr>
          <p:cNvPicPr>
            <a:picLocks noChangeAspect="1"/>
          </p:cNvPicPr>
          <p:nvPr/>
        </p:nvPicPr>
        <p:blipFill>
          <a:blip r:embed="rId5"/>
          <a:stretch>
            <a:fillRect/>
          </a:stretch>
        </p:blipFill>
        <p:spPr>
          <a:xfrm>
            <a:off x="8373371" y="1721384"/>
            <a:ext cx="3495596" cy="4622800"/>
          </a:xfrm>
          <a:prstGeom prst="rect">
            <a:avLst/>
          </a:prstGeom>
        </p:spPr>
      </p:pic>
      <p:sp>
        <p:nvSpPr>
          <p:cNvPr id="11" name="TextBox 10">
            <a:extLst>
              <a:ext uri="{FF2B5EF4-FFF2-40B4-BE49-F238E27FC236}">
                <a16:creationId xmlns:a16="http://schemas.microsoft.com/office/drawing/2014/main" id="{7BDF38D3-02BF-437E-B1D2-5CD17231C015}"/>
              </a:ext>
            </a:extLst>
          </p:cNvPr>
          <p:cNvSpPr txBox="1"/>
          <p:nvPr/>
        </p:nvSpPr>
        <p:spPr>
          <a:xfrm>
            <a:off x="2958208" y="101036"/>
            <a:ext cx="3048000" cy="1015663"/>
          </a:xfrm>
          <a:prstGeom prst="rect">
            <a:avLst/>
          </a:prstGeom>
          <a:noFill/>
        </p:spPr>
        <p:txBody>
          <a:bodyPr wrap="square" rtlCol="0">
            <a:spAutoFit/>
          </a:bodyPr>
          <a:lstStyle/>
          <a:p>
            <a:r>
              <a:rPr lang="en-GB" sz="2000" dirty="0">
                <a:latin typeface="Comic Sans MS" panose="030F0702030302020204" pitchFamily="66" charset="0"/>
              </a:rPr>
              <a:t>Each class has one day of Forest School every week. </a:t>
            </a:r>
          </a:p>
        </p:txBody>
      </p:sp>
      <p:sp>
        <p:nvSpPr>
          <p:cNvPr id="12" name="TextBox 11">
            <a:extLst>
              <a:ext uri="{FF2B5EF4-FFF2-40B4-BE49-F238E27FC236}">
                <a16:creationId xmlns:a16="http://schemas.microsoft.com/office/drawing/2014/main" id="{6BA531A3-1074-4CAF-99AA-CBC0B176C77B}"/>
              </a:ext>
            </a:extLst>
          </p:cNvPr>
          <p:cNvSpPr txBox="1"/>
          <p:nvPr/>
        </p:nvSpPr>
        <p:spPr>
          <a:xfrm>
            <a:off x="9001760" y="335280"/>
            <a:ext cx="3078480" cy="1323439"/>
          </a:xfrm>
          <a:prstGeom prst="rect">
            <a:avLst/>
          </a:prstGeom>
          <a:noFill/>
        </p:spPr>
        <p:txBody>
          <a:bodyPr wrap="square" rtlCol="0">
            <a:spAutoFit/>
          </a:bodyPr>
          <a:lstStyle/>
          <a:p>
            <a:r>
              <a:rPr lang="en-GB" sz="2000" dirty="0">
                <a:latin typeface="Comic Sans MS" panose="030F0702030302020204" pitchFamily="66" charset="0"/>
              </a:rPr>
              <a:t>Teachers and our Forest School practitioner plan closely </a:t>
            </a:r>
          </a:p>
          <a:p>
            <a:r>
              <a:rPr lang="en-GB" sz="2000" dirty="0">
                <a:latin typeface="Comic Sans MS" panose="030F0702030302020204" pitchFamily="66" charset="0"/>
              </a:rPr>
              <a:t>together. </a:t>
            </a:r>
          </a:p>
        </p:txBody>
      </p:sp>
      <p:sp>
        <p:nvSpPr>
          <p:cNvPr id="13" name="TextBox 12">
            <a:extLst>
              <a:ext uri="{FF2B5EF4-FFF2-40B4-BE49-F238E27FC236}">
                <a16:creationId xmlns:a16="http://schemas.microsoft.com/office/drawing/2014/main" id="{22F42A88-207E-49AF-ACAF-53BA57306EA4}"/>
              </a:ext>
            </a:extLst>
          </p:cNvPr>
          <p:cNvSpPr txBox="1"/>
          <p:nvPr/>
        </p:nvSpPr>
        <p:spPr>
          <a:xfrm>
            <a:off x="111760" y="4064000"/>
            <a:ext cx="2524098" cy="2246769"/>
          </a:xfrm>
          <a:prstGeom prst="rect">
            <a:avLst/>
          </a:prstGeom>
          <a:noFill/>
        </p:spPr>
        <p:txBody>
          <a:bodyPr wrap="square" rtlCol="0">
            <a:spAutoFit/>
          </a:bodyPr>
          <a:lstStyle/>
          <a:p>
            <a:r>
              <a:rPr lang="en-GB" sz="2000" dirty="0">
                <a:latin typeface="Comic Sans MS" panose="030F0702030302020204" pitchFamily="66" charset="0"/>
              </a:rPr>
              <a:t>This half term we</a:t>
            </a:r>
          </a:p>
          <a:p>
            <a:r>
              <a:rPr lang="en-GB" sz="2000" dirty="0">
                <a:latin typeface="Comic Sans MS" panose="030F0702030302020204" pitchFamily="66" charset="0"/>
              </a:rPr>
              <a:t>are teaching all of</a:t>
            </a:r>
          </a:p>
          <a:p>
            <a:r>
              <a:rPr lang="en-GB" sz="2000" dirty="0">
                <a:latin typeface="Comic Sans MS" panose="030F0702030302020204" pitchFamily="66" charset="0"/>
              </a:rPr>
              <a:t>our Art in the garden, alongside other subjects such as Science and Music.</a:t>
            </a:r>
          </a:p>
        </p:txBody>
      </p:sp>
      <p:sp>
        <p:nvSpPr>
          <p:cNvPr id="2" name="TextBox 1">
            <a:extLst>
              <a:ext uri="{FF2B5EF4-FFF2-40B4-BE49-F238E27FC236}">
                <a16:creationId xmlns:a16="http://schemas.microsoft.com/office/drawing/2014/main" id="{937641E1-3C06-48EA-8253-06FB46D6A921}"/>
              </a:ext>
            </a:extLst>
          </p:cNvPr>
          <p:cNvSpPr txBox="1"/>
          <p:nvPr/>
        </p:nvSpPr>
        <p:spPr>
          <a:xfrm>
            <a:off x="6406867" y="4277934"/>
            <a:ext cx="1925690" cy="1938992"/>
          </a:xfrm>
          <a:prstGeom prst="rect">
            <a:avLst/>
          </a:prstGeom>
          <a:noFill/>
        </p:spPr>
        <p:txBody>
          <a:bodyPr wrap="square" rtlCol="0">
            <a:spAutoFit/>
          </a:bodyPr>
          <a:lstStyle/>
          <a:p>
            <a:r>
              <a:rPr lang="en-GB" sz="2000" dirty="0">
                <a:latin typeface="Comic Sans MS" panose="030F0702030302020204" pitchFamily="66" charset="0"/>
              </a:rPr>
              <a:t>Forest School is the golden thread that weaves its way through the curriculum.</a:t>
            </a:r>
          </a:p>
        </p:txBody>
      </p:sp>
    </p:spTree>
    <p:extLst>
      <p:ext uri="{BB962C8B-B14F-4D97-AF65-F5344CB8AC3E}">
        <p14:creationId xmlns:p14="http://schemas.microsoft.com/office/powerpoint/2010/main" val="332864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776"/>
              </a:spcBef>
              <a:spcAft>
                <a:spcPts val="0"/>
              </a:spcAft>
              <a:buNone/>
            </a:pPr>
            <a:r>
              <a:rPr lang="en-GB" dirty="0">
                <a:latin typeface="Comic Sans MS" panose="030F0702030302020204" pitchFamily="66" charset="0"/>
              </a:rPr>
              <a:t>The National Curriculum for Key Stage One is</a:t>
            </a: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 defined by subjects.</a:t>
            </a: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For each subject, there is knowledge and skills</a:t>
            </a: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that need to be taught. </a:t>
            </a:r>
          </a:p>
          <a:p>
            <a:pPr marL="0" lvl="0" indent="0" algn="l" rtl="0">
              <a:spcBef>
                <a:spcPts val="1776"/>
              </a:spcBef>
              <a:spcAft>
                <a:spcPts val="0"/>
              </a:spcAft>
              <a:buNone/>
            </a:pPr>
            <a:r>
              <a:rPr lang="en-GB" dirty="0">
                <a:latin typeface="Comic Sans MS" panose="030F0702030302020204" pitchFamily="66" charset="0"/>
              </a:rPr>
              <a:t>English, maths and science are split into </a:t>
            </a:r>
          </a:p>
          <a:p>
            <a:pPr marL="0" lvl="0" indent="0" algn="l" rtl="0">
              <a:spcBef>
                <a:spcPts val="1776"/>
              </a:spcBef>
              <a:spcAft>
                <a:spcPts val="0"/>
              </a:spcAft>
              <a:buNone/>
            </a:pPr>
            <a:r>
              <a:rPr lang="en-GB" dirty="0">
                <a:latin typeface="Comic Sans MS" panose="030F0702030302020204" pitchFamily="66" charset="0"/>
              </a:rPr>
              <a:t>year 1 and 2.</a:t>
            </a:r>
          </a:p>
          <a:p>
            <a:pPr marL="0" lvl="0" indent="0" algn="l" rtl="0">
              <a:spcBef>
                <a:spcPts val="1776"/>
              </a:spcBef>
              <a:spcAft>
                <a:spcPts val="0"/>
              </a:spcAft>
              <a:buNone/>
            </a:pPr>
            <a:r>
              <a:rPr lang="en-GB" dirty="0">
                <a:latin typeface="Comic Sans MS" panose="030F0702030302020204" pitchFamily="66" charset="0"/>
              </a:rPr>
              <a:t>Other subjects have end of KS1 objectives.</a:t>
            </a:r>
            <a:endParaRPr dirty="0">
              <a:latin typeface="Comic Sans MS" panose="030F0702030302020204" pitchFamily="66" charset="0"/>
            </a:endParaRPr>
          </a:p>
          <a:p>
            <a:pPr marL="0" lvl="0" indent="0" algn="l" rtl="0">
              <a:spcBef>
                <a:spcPts val="1776"/>
              </a:spcBef>
              <a:spcAft>
                <a:spcPts val="0"/>
              </a:spcAft>
              <a:buNone/>
            </a:pPr>
            <a:endParaRPr dirty="0"/>
          </a:p>
        </p:txBody>
      </p:sp>
      <p:sp>
        <p:nvSpPr>
          <p:cNvPr id="228" name="Google Shape;228;p34"/>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dirty="0">
                <a:solidFill>
                  <a:srgbClr val="FFFF00"/>
                </a:solidFill>
                <a:latin typeface="Comic Sans MS" panose="030F0702030302020204" pitchFamily="66" charset="0"/>
              </a:rPr>
              <a:t>The National Curriculum</a:t>
            </a:r>
            <a:endParaRPr dirty="0">
              <a:solidFill>
                <a:srgbClr val="FFFF00"/>
              </a:solidFill>
              <a:latin typeface="Comic Sans MS" panose="030F0702030302020204" pitchFamily="66" charset="0"/>
            </a:endParaRPr>
          </a:p>
        </p:txBody>
      </p:sp>
      <p:pic>
        <p:nvPicPr>
          <p:cNvPr id="229" name="Google Shape;229;p34"/>
          <p:cNvPicPr preferRelativeResize="0"/>
          <p:nvPr/>
        </p:nvPicPr>
        <p:blipFill>
          <a:blip r:embed="rId3">
            <a:alphaModFix/>
          </a:blip>
          <a:stretch>
            <a:fillRect/>
          </a:stretch>
        </p:blipFill>
        <p:spPr>
          <a:xfrm>
            <a:off x="6927288" y="878838"/>
            <a:ext cx="5133975" cy="581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776"/>
              </a:spcBef>
              <a:spcAft>
                <a:spcPts val="0"/>
              </a:spcAft>
              <a:buNone/>
            </a:pPr>
            <a:r>
              <a:rPr lang="en-GB" dirty="0">
                <a:latin typeface="Comic Sans MS" panose="030F0702030302020204" pitchFamily="66" charset="0"/>
              </a:rPr>
              <a:t>We have invested in schemes of learning. The ones we use are approved by the Department for Education. This reduces workload for the subject leaders and provides school with quality planning and resources to follow.</a:t>
            </a: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We use:</a:t>
            </a: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White Rose Maths Scheme</a:t>
            </a: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Sheffield SACRE Scheme (Standing Advisory Council for Religious Education) - the children will learn from the principal religions represented in the UK; Christianity, Islam, Hinduism, Sikhism, Buddhism, Judaism</a:t>
            </a: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Jigsaw - which covers Personal, Social, Health and Economics as well as Relationships and health education.</a:t>
            </a:r>
            <a:endParaRPr dirty="0">
              <a:latin typeface="Comic Sans MS" panose="030F0702030302020204" pitchFamily="66" charset="0"/>
            </a:endParaRPr>
          </a:p>
        </p:txBody>
      </p:sp>
      <p:sp>
        <p:nvSpPr>
          <p:cNvPr id="236" name="Google Shape;236;p35"/>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dirty="0">
                <a:solidFill>
                  <a:srgbClr val="FFFF00"/>
                </a:solidFill>
                <a:latin typeface="Comic Sans MS" panose="030F0702030302020204" pitchFamily="66" charset="0"/>
              </a:rPr>
              <a:t>Schemes That We Use</a:t>
            </a:r>
            <a:endParaRPr dirty="0">
              <a:solidFill>
                <a:srgbClr val="FFFF00"/>
              </a:solidFill>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776"/>
              </a:spcBef>
              <a:spcAft>
                <a:spcPts val="0"/>
              </a:spcAft>
              <a:buNone/>
            </a:pPr>
            <a:r>
              <a:rPr lang="en-GB" dirty="0">
                <a:latin typeface="Comic Sans MS" panose="030F0702030302020204" pitchFamily="66" charset="0"/>
              </a:rPr>
              <a:t>Little </a:t>
            </a:r>
            <a:r>
              <a:rPr lang="en-GB" dirty="0" err="1">
                <a:latin typeface="Comic Sans MS" panose="030F0702030302020204" pitchFamily="66" charset="0"/>
              </a:rPr>
              <a:t>Wandle</a:t>
            </a:r>
            <a:r>
              <a:rPr lang="en-GB" dirty="0">
                <a:latin typeface="Comic Sans MS" panose="030F0702030302020204" pitchFamily="66" charset="0"/>
              </a:rPr>
              <a:t> Phonics Scheme</a:t>
            </a:r>
            <a:endParaRPr dirty="0">
              <a:latin typeface="Comic Sans MS" panose="030F0702030302020204" pitchFamily="66" charset="0"/>
            </a:endParaRPr>
          </a:p>
          <a:p>
            <a:pPr marL="0" lvl="0" indent="0" algn="l" rtl="0">
              <a:spcBef>
                <a:spcPts val="1776"/>
              </a:spcBef>
              <a:spcAft>
                <a:spcPts val="0"/>
              </a:spcAft>
              <a:buNone/>
            </a:pP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We buy into the Arches School Sport Partnership Programme and follow the Get Set 4 PE scheme.</a:t>
            </a:r>
            <a:endParaRPr dirty="0">
              <a:latin typeface="Comic Sans MS" panose="030F0702030302020204" pitchFamily="66" charset="0"/>
            </a:endParaRPr>
          </a:p>
          <a:p>
            <a:pPr marL="0" lvl="0" indent="0" algn="l" rtl="0">
              <a:spcBef>
                <a:spcPts val="1776"/>
              </a:spcBef>
              <a:spcAft>
                <a:spcPts val="0"/>
              </a:spcAft>
              <a:buNone/>
            </a:pP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Out of the Ark Music Scheme</a:t>
            </a:r>
            <a:endParaRPr dirty="0">
              <a:latin typeface="Comic Sans MS" panose="030F0702030302020204" pitchFamily="66" charset="0"/>
            </a:endParaRPr>
          </a:p>
          <a:p>
            <a:pPr marL="0" lvl="0" indent="0" algn="l" rtl="0">
              <a:spcBef>
                <a:spcPts val="1776"/>
              </a:spcBef>
              <a:spcAft>
                <a:spcPts val="0"/>
              </a:spcAft>
              <a:buNone/>
            </a:pPr>
            <a:endParaRPr dirty="0">
              <a:latin typeface="Comic Sans MS" panose="030F0702030302020204" pitchFamily="66" charset="0"/>
            </a:endParaRPr>
          </a:p>
          <a:p>
            <a:pPr marL="0" lvl="0" indent="0" algn="l" rtl="0">
              <a:spcBef>
                <a:spcPts val="1776"/>
              </a:spcBef>
              <a:spcAft>
                <a:spcPts val="0"/>
              </a:spcAft>
              <a:buNone/>
            </a:pPr>
            <a:r>
              <a:rPr lang="en-GB" dirty="0">
                <a:latin typeface="Comic Sans MS" panose="030F0702030302020204" pitchFamily="66" charset="0"/>
              </a:rPr>
              <a:t>Teach Computing Scheme</a:t>
            </a:r>
            <a:endParaRPr dirty="0">
              <a:latin typeface="Comic Sans MS" panose="030F0702030302020204" pitchFamily="66" charset="0"/>
            </a:endParaRPr>
          </a:p>
          <a:p>
            <a:pPr marL="0" lvl="0" indent="0" algn="l" rtl="0">
              <a:spcBef>
                <a:spcPts val="1776"/>
              </a:spcBef>
              <a:spcAft>
                <a:spcPts val="0"/>
              </a:spcAft>
              <a:buNone/>
            </a:pPr>
            <a:endParaRPr dirty="0"/>
          </a:p>
          <a:p>
            <a:pPr marL="0" lvl="0" indent="0" algn="l" rtl="0">
              <a:spcBef>
                <a:spcPts val="1776"/>
              </a:spcBef>
              <a:spcAft>
                <a:spcPts val="0"/>
              </a:spcAft>
              <a:buNone/>
            </a:pPr>
            <a:endParaRPr dirty="0"/>
          </a:p>
        </p:txBody>
      </p:sp>
      <p:sp>
        <p:nvSpPr>
          <p:cNvPr id="243" name="Google Shape;243;p36"/>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dirty="0">
                <a:solidFill>
                  <a:srgbClr val="FFFF00"/>
                </a:solidFill>
                <a:latin typeface="Comic Sans MS" panose="030F0702030302020204" pitchFamily="66" charset="0"/>
              </a:rPr>
              <a:t>Schemes That We Use</a:t>
            </a:r>
            <a:endParaRPr dirty="0">
              <a:solidFill>
                <a:srgbClr val="FFFF00"/>
              </a:solidFill>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4990"/>
              </a:buClr>
              <a:buSzPts val="2200"/>
              <a:buFont typeface="Arial"/>
              <a:buNone/>
            </a:pPr>
            <a:r>
              <a:rPr lang="en-GB" dirty="0">
                <a:solidFill>
                  <a:srgbClr val="FFFF00"/>
                </a:solidFill>
                <a:latin typeface="Comic Sans MS" panose="030F0702030302020204" pitchFamily="66" charset="0"/>
              </a:rPr>
              <a:t>Our Subject</a:t>
            </a:r>
            <a:br>
              <a:rPr lang="en-GB" dirty="0">
                <a:solidFill>
                  <a:srgbClr val="FFFF00"/>
                </a:solidFill>
                <a:latin typeface="Comic Sans MS" panose="030F0702030302020204" pitchFamily="66" charset="0"/>
              </a:rPr>
            </a:br>
            <a:r>
              <a:rPr lang="en-GB" dirty="0">
                <a:solidFill>
                  <a:srgbClr val="FFFF00"/>
                </a:solidFill>
                <a:latin typeface="Comic Sans MS" panose="030F0702030302020204" pitchFamily="66" charset="0"/>
              </a:rPr>
              <a:t> Leaders</a:t>
            </a:r>
            <a:endParaRPr dirty="0">
              <a:solidFill>
                <a:srgbClr val="FFFF00"/>
              </a:solidFill>
              <a:latin typeface="Comic Sans MS" panose="030F0702030302020204" pitchFamily="66" charset="0"/>
            </a:endParaRPr>
          </a:p>
        </p:txBody>
      </p:sp>
      <p:pic>
        <p:nvPicPr>
          <p:cNvPr id="249" name="Google Shape;249;p37"/>
          <p:cNvPicPr preferRelativeResize="0"/>
          <p:nvPr/>
        </p:nvPicPr>
        <p:blipFill rotWithShape="1">
          <a:blip r:embed="rId3">
            <a:alphaModFix/>
          </a:blip>
          <a:srcRect/>
          <a:stretch/>
        </p:blipFill>
        <p:spPr>
          <a:xfrm>
            <a:off x="10905821" y="-131065"/>
            <a:ext cx="1025767" cy="811406"/>
          </a:xfrm>
          <a:prstGeom prst="rect">
            <a:avLst/>
          </a:prstGeom>
          <a:noFill/>
          <a:ln>
            <a:noFill/>
          </a:ln>
        </p:spPr>
      </p:pic>
      <p:graphicFrame>
        <p:nvGraphicFramePr>
          <p:cNvPr id="250" name="Google Shape;250;p37"/>
          <p:cNvGraphicFramePr/>
          <p:nvPr>
            <p:extLst>
              <p:ext uri="{D42A27DB-BD31-4B8C-83A1-F6EECF244321}">
                <p14:modId xmlns:p14="http://schemas.microsoft.com/office/powerpoint/2010/main" val="2587777749"/>
              </p:ext>
            </p:extLst>
          </p:nvPr>
        </p:nvGraphicFramePr>
        <p:xfrm>
          <a:off x="2426963" y="45870"/>
          <a:ext cx="7082993" cy="6491940"/>
        </p:xfrm>
        <a:graphic>
          <a:graphicData uri="http://schemas.openxmlformats.org/drawingml/2006/table">
            <a:tbl>
              <a:tblPr>
                <a:noFill/>
                <a:tableStyleId>{027DBB43-D960-4CD0-9815-460D33DDBEDF}</a:tableStyleId>
              </a:tblPr>
              <a:tblGrid>
                <a:gridCol w="2182487">
                  <a:extLst>
                    <a:ext uri="{9D8B030D-6E8A-4147-A177-3AD203B41FA5}">
                      <a16:colId xmlns:a16="http://schemas.microsoft.com/office/drawing/2014/main" val="20000"/>
                    </a:ext>
                  </a:extLst>
                </a:gridCol>
                <a:gridCol w="4900506">
                  <a:extLst>
                    <a:ext uri="{9D8B030D-6E8A-4147-A177-3AD203B41FA5}">
                      <a16:colId xmlns:a16="http://schemas.microsoft.com/office/drawing/2014/main" val="20001"/>
                    </a:ext>
                  </a:extLst>
                </a:gridCol>
              </a:tblGrid>
              <a:tr h="327359">
                <a:tc>
                  <a:txBody>
                    <a:bodyPr/>
                    <a:lstStyle/>
                    <a:p>
                      <a:pPr marL="0" lvl="0" indent="0" algn="l" rtl="0">
                        <a:spcBef>
                          <a:spcPts val="0"/>
                        </a:spcBef>
                        <a:spcAft>
                          <a:spcPts val="0"/>
                        </a:spcAft>
                        <a:buNone/>
                      </a:pPr>
                      <a:r>
                        <a:rPr lang="en-GB" dirty="0">
                          <a:solidFill>
                            <a:schemeClr val="tx1"/>
                          </a:solidFill>
                        </a:rPr>
                        <a:t>Subject/s</a:t>
                      </a:r>
                      <a:endParaRPr dirty="0">
                        <a:solidFill>
                          <a:schemeClr val="tx1"/>
                        </a:solidFill>
                      </a:endParaRPr>
                    </a:p>
                  </a:txBody>
                  <a:tcPr marL="91425" marR="91425" marT="91425" marB="91425"/>
                </a:tc>
                <a:tc>
                  <a:txBody>
                    <a:bodyPr/>
                    <a:lstStyle/>
                    <a:p>
                      <a:pPr marL="0" lvl="0" indent="0" algn="l" rtl="0">
                        <a:spcBef>
                          <a:spcPts val="0"/>
                        </a:spcBef>
                        <a:spcAft>
                          <a:spcPts val="0"/>
                        </a:spcAft>
                        <a:buNone/>
                      </a:pPr>
                      <a:r>
                        <a:rPr lang="en-GB" dirty="0">
                          <a:solidFill>
                            <a:schemeClr val="tx1"/>
                          </a:solidFill>
                          <a:latin typeface="Comic Sans MS" panose="030F0702030302020204" pitchFamily="66" charset="0"/>
                        </a:rPr>
                        <a:t>Subject Leader</a:t>
                      </a:r>
                      <a:endParaRPr dirty="0">
                        <a:solidFill>
                          <a:schemeClr val="tx1"/>
                        </a:solidFill>
                        <a:latin typeface="Comic Sans MS" panose="030F0702030302020204" pitchFamily="66" charset="0"/>
                      </a:endParaRPr>
                    </a:p>
                  </a:txBody>
                  <a:tcPr marL="91425" marR="91425" marT="91425" marB="91425"/>
                </a:tc>
                <a:extLst>
                  <a:ext uri="{0D108BD9-81ED-4DB2-BD59-A6C34878D82A}">
                    <a16:rowId xmlns:a16="http://schemas.microsoft.com/office/drawing/2014/main" val="10000"/>
                  </a:ext>
                </a:extLst>
              </a:tr>
              <a:tr h="991992">
                <a:tc>
                  <a:txBody>
                    <a:bodyPr/>
                    <a:lstStyle/>
                    <a:p>
                      <a:pPr marL="0" lvl="0" indent="0" algn="l" rtl="0">
                        <a:spcBef>
                          <a:spcPts val="0"/>
                        </a:spcBef>
                        <a:spcAft>
                          <a:spcPts val="0"/>
                        </a:spcAft>
                        <a:buNone/>
                      </a:pPr>
                      <a:r>
                        <a:rPr lang="en-GB" dirty="0">
                          <a:solidFill>
                            <a:schemeClr val="tx1"/>
                          </a:solidFill>
                        </a:rPr>
                        <a:t>Jane Barnes</a:t>
                      </a:r>
                    </a:p>
                    <a:p>
                      <a:pPr marL="0" lvl="0" indent="0" algn="l" rtl="0">
                        <a:spcBef>
                          <a:spcPts val="0"/>
                        </a:spcBef>
                        <a:spcAft>
                          <a:spcPts val="0"/>
                        </a:spcAft>
                        <a:buNone/>
                      </a:pPr>
                      <a:r>
                        <a:rPr lang="en-GB" dirty="0">
                          <a:solidFill>
                            <a:schemeClr val="tx1"/>
                          </a:solidFill>
                        </a:rPr>
                        <a:t>Headteacher</a:t>
                      </a:r>
                      <a:endParaRPr dirty="0">
                        <a:solidFill>
                          <a:schemeClr val="tx1"/>
                        </a:solidFill>
                      </a:endParaRPr>
                    </a:p>
                  </a:txBody>
                  <a:tcPr marL="91425" marR="91425" marT="91425" marB="91425"/>
                </a:tc>
                <a:tc>
                  <a:txBody>
                    <a:bodyPr/>
                    <a:lstStyle/>
                    <a:p>
                      <a:pPr marL="0" lvl="0" indent="0" algn="l" rtl="0">
                        <a:spcBef>
                          <a:spcPts val="0"/>
                        </a:spcBef>
                        <a:spcAft>
                          <a:spcPts val="0"/>
                        </a:spcAft>
                        <a:buNone/>
                      </a:pPr>
                      <a:r>
                        <a:rPr lang="en-GB" dirty="0">
                          <a:solidFill>
                            <a:schemeClr val="tx1"/>
                          </a:solidFill>
                          <a:latin typeface="Comic Sans MS" panose="030F0702030302020204" pitchFamily="66" charset="0"/>
                        </a:rPr>
                        <a:t>Designated Safeguarding Lead / Designated Mental Health Lead / Pupil Premium Lead / Attendance Officer / Security Lead</a:t>
                      </a:r>
                      <a:endParaRPr dirty="0">
                        <a:solidFill>
                          <a:schemeClr val="tx1"/>
                        </a:solidFill>
                        <a:latin typeface="Comic Sans MS" panose="030F0702030302020204" pitchFamily="66" charset="0"/>
                      </a:endParaRPr>
                    </a:p>
                  </a:txBody>
                  <a:tcPr marL="91425" marR="91425" marT="91425" marB="91425"/>
                </a:tc>
                <a:extLst>
                  <a:ext uri="{0D108BD9-81ED-4DB2-BD59-A6C34878D82A}">
                    <a16:rowId xmlns:a16="http://schemas.microsoft.com/office/drawing/2014/main" val="313897152"/>
                  </a:ext>
                </a:extLst>
              </a:tr>
              <a:tr h="570117">
                <a:tc>
                  <a:txBody>
                    <a:bodyPr/>
                    <a:lstStyle/>
                    <a:p>
                      <a:pPr marL="0" lvl="0" indent="0" algn="l" rtl="0">
                        <a:spcBef>
                          <a:spcPts val="0"/>
                        </a:spcBef>
                        <a:spcAft>
                          <a:spcPts val="0"/>
                        </a:spcAft>
                        <a:buNone/>
                      </a:pPr>
                      <a:r>
                        <a:rPr lang="en-GB" dirty="0">
                          <a:solidFill>
                            <a:schemeClr val="tx1"/>
                          </a:solidFill>
                        </a:rPr>
                        <a:t>Jo Jones</a:t>
                      </a:r>
                    </a:p>
                    <a:p>
                      <a:pPr marL="0" lvl="0" indent="0" algn="l" rtl="0">
                        <a:spcBef>
                          <a:spcPts val="0"/>
                        </a:spcBef>
                        <a:spcAft>
                          <a:spcPts val="0"/>
                        </a:spcAft>
                        <a:buNone/>
                      </a:pPr>
                      <a:r>
                        <a:rPr lang="en-GB" dirty="0">
                          <a:solidFill>
                            <a:schemeClr val="tx1"/>
                          </a:solidFill>
                        </a:rPr>
                        <a:t>Deputy Head</a:t>
                      </a:r>
                    </a:p>
                  </a:txBody>
                  <a:tcPr marL="91425" marR="91425" marT="91425" marB="91425"/>
                </a:tc>
                <a:tc>
                  <a:txBody>
                    <a:bodyPr/>
                    <a:lstStyle/>
                    <a:p>
                      <a:pPr marL="0" lvl="0" indent="0" algn="l" rtl="0">
                        <a:spcBef>
                          <a:spcPts val="0"/>
                        </a:spcBef>
                        <a:spcAft>
                          <a:spcPts val="0"/>
                        </a:spcAft>
                        <a:buNone/>
                      </a:pPr>
                      <a:r>
                        <a:rPr lang="en-GB" dirty="0">
                          <a:solidFill>
                            <a:schemeClr val="tx1"/>
                          </a:solidFill>
                          <a:latin typeface="Comic Sans MS" panose="030F0702030302020204" pitchFamily="66" charset="0"/>
                        </a:rPr>
                        <a:t>English / Art / Special Educational Needs Coordinator</a:t>
                      </a:r>
                    </a:p>
                  </a:txBody>
                  <a:tcPr marL="91425" marR="91425" marT="91425" marB="91425"/>
                </a:tc>
                <a:extLst>
                  <a:ext uri="{0D108BD9-81ED-4DB2-BD59-A6C34878D82A}">
                    <a16:rowId xmlns:a16="http://schemas.microsoft.com/office/drawing/2014/main" val="10001"/>
                  </a:ext>
                </a:extLst>
              </a:tr>
              <a:tr h="4146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Matt Shaw</a:t>
                      </a:r>
                    </a:p>
                  </a:txBody>
                  <a:tcPr marL="91425" marR="91425" marT="91425" marB="914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Comic Sans MS" panose="030F0702030302020204" pitchFamily="66" charset="0"/>
                        </a:rPr>
                        <a:t>Reading/ Phonics</a:t>
                      </a:r>
                    </a:p>
                  </a:txBody>
                  <a:tcPr marL="91425" marR="91425" marT="91425" marB="91425"/>
                </a:tc>
                <a:extLst>
                  <a:ext uri="{0D108BD9-81ED-4DB2-BD59-A6C34878D82A}">
                    <a16:rowId xmlns:a16="http://schemas.microsoft.com/office/drawing/2014/main" val="94722467"/>
                  </a:ext>
                </a:extLst>
              </a:tr>
              <a:tr h="566843">
                <a:tc>
                  <a:txBody>
                    <a:bodyPr/>
                    <a:lstStyle/>
                    <a:p>
                      <a:pPr marL="0" lvl="0" indent="0" algn="l" rtl="0">
                        <a:spcBef>
                          <a:spcPts val="0"/>
                        </a:spcBef>
                        <a:spcAft>
                          <a:spcPts val="0"/>
                        </a:spcAft>
                        <a:buNone/>
                      </a:pPr>
                      <a:r>
                        <a:rPr lang="en-GB" dirty="0">
                          <a:solidFill>
                            <a:schemeClr val="tx1"/>
                          </a:solidFill>
                        </a:rPr>
                        <a:t>Susan Jones</a:t>
                      </a:r>
                    </a:p>
                    <a:p>
                      <a:pPr marL="0" lvl="0" indent="0" algn="l" rtl="0">
                        <a:spcBef>
                          <a:spcPts val="0"/>
                        </a:spcBef>
                        <a:spcAft>
                          <a:spcPts val="0"/>
                        </a:spcAft>
                        <a:buNone/>
                      </a:pPr>
                      <a:r>
                        <a:rPr lang="en-GB" dirty="0">
                          <a:solidFill>
                            <a:schemeClr val="tx1"/>
                          </a:solidFill>
                        </a:rPr>
                        <a:t>Key Stage 1 Lead</a:t>
                      </a:r>
                      <a:endParaRPr dirty="0">
                        <a:solidFill>
                          <a:schemeClr val="tx1"/>
                        </a:solidFill>
                      </a:endParaRPr>
                    </a:p>
                  </a:txBody>
                  <a:tcPr marL="91425" marR="91425" marT="91425" marB="91425"/>
                </a:tc>
                <a:tc>
                  <a:txBody>
                    <a:bodyPr/>
                    <a:lstStyle/>
                    <a:p>
                      <a:pPr marL="0" lvl="0" indent="0" algn="l" rtl="0">
                        <a:spcBef>
                          <a:spcPts val="0"/>
                        </a:spcBef>
                        <a:spcAft>
                          <a:spcPts val="0"/>
                        </a:spcAft>
                        <a:buNone/>
                      </a:pPr>
                      <a:r>
                        <a:rPr lang="en-GB" dirty="0">
                          <a:solidFill>
                            <a:schemeClr val="tx1"/>
                          </a:solidFill>
                          <a:latin typeface="Comic Sans MS" panose="030F0702030302020204" pitchFamily="66" charset="0"/>
                        </a:rPr>
                        <a:t>Geography / History / Design and Technology</a:t>
                      </a:r>
                      <a:endParaRPr dirty="0">
                        <a:solidFill>
                          <a:schemeClr val="tx1"/>
                        </a:solidFill>
                        <a:latin typeface="Comic Sans MS" panose="030F0702030302020204" pitchFamily="66" charset="0"/>
                      </a:endParaRPr>
                    </a:p>
                  </a:txBody>
                  <a:tcPr marL="91425" marR="91425" marT="91425" marB="91425"/>
                </a:tc>
                <a:extLst>
                  <a:ext uri="{0D108BD9-81ED-4DB2-BD59-A6C34878D82A}">
                    <a16:rowId xmlns:a16="http://schemas.microsoft.com/office/drawing/2014/main" val="10002"/>
                  </a:ext>
                </a:extLst>
              </a:tr>
              <a:tr h="779417">
                <a:tc>
                  <a:txBody>
                    <a:bodyPr/>
                    <a:lstStyle/>
                    <a:p>
                      <a:pPr marL="0" lvl="0" indent="0" algn="l" rtl="0">
                        <a:spcBef>
                          <a:spcPts val="0"/>
                        </a:spcBef>
                        <a:spcAft>
                          <a:spcPts val="0"/>
                        </a:spcAft>
                        <a:buNone/>
                      </a:pPr>
                      <a:r>
                        <a:rPr lang="en-GB">
                          <a:solidFill>
                            <a:schemeClr val="tx1"/>
                          </a:solidFill>
                        </a:rPr>
                        <a:t>Gail Hutt</a:t>
                      </a:r>
                      <a:endParaRPr>
                        <a:solidFill>
                          <a:schemeClr val="tx1"/>
                        </a:solidFill>
                      </a:endParaRPr>
                    </a:p>
                  </a:txBody>
                  <a:tcPr marL="91425" marR="91425" marT="91425" marB="91425"/>
                </a:tc>
                <a:tc>
                  <a:txBody>
                    <a:bodyPr/>
                    <a:lstStyle/>
                    <a:p>
                      <a:pPr marL="0" lvl="0" indent="0" algn="l" rtl="0">
                        <a:spcBef>
                          <a:spcPts val="0"/>
                        </a:spcBef>
                        <a:spcAft>
                          <a:spcPts val="0"/>
                        </a:spcAft>
                        <a:buNone/>
                      </a:pPr>
                      <a:r>
                        <a:rPr lang="en-GB" dirty="0">
                          <a:solidFill>
                            <a:schemeClr val="tx1"/>
                          </a:solidFill>
                          <a:latin typeface="Comic Sans MS" panose="030F0702030302020204" pitchFamily="66" charset="0"/>
                        </a:rPr>
                        <a:t>Music  / Religious Education / Spiritual, Moral, Social, Cultural / Personal, Social, Health and Economic</a:t>
                      </a:r>
                      <a:endParaRPr dirty="0">
                        <a:solidFill>
                          <a:schemeClr val="tx1"/>
                        </a:solidFill>
                        <a:latin typeface="Comic Sans MS" panose="030F0702030302020204" pitchFamily="66" charset="0"/>
                      </a:endParaRPr>
                    </a:p>
                  </a:txBody>
                  <a:tcPr marL="91425" marR="91425" marT="91425" marB="91425"/>
                </a:tc>
                <a:extLst>
                  <a:ext uri="{0D108BD9-81ED-4DB2-BD59-A6C34878D82A}">
                    <a16:rowId xmlns:a16="http://schemas.microsoft.com/office/drawing/2014/main" val="10003"/>
                  </a:ext>
                </a:extLst>
              </a:tr>
              <a:tr h="354268">
                <a:tc>
                  <a:txBody>
                    <a:bodyPr/>
                    <a:lstStyle/>
                    <a:p>
                      <a:pPr marL="0" lvl="0" indent="0" algn="l" rtl="0">
                        <a:spcBef>
                          <a:spcPts val="0"/>
                        </a:spcBef>
                        <a:spcAft>
                          <a:spcPts val="0"/>
                        </a:spcAft>
                        <a:buNone/>
                      </a:pPr>
                      <a:r>
                        <a:rPr lang="en-GB">
                          <a:solidFill>
                            <a:schemeClr val="tx1"/>
                          </a:solidFill>
                        </a:rPr>
                        <a:t>Alice Craven</a:t>
                      </a:r>
                      <a:endParaRPr>
                        <a:solidFill>
                          <a:schemeClr val="tx1"/>
                        </a:solidFill>
                      </a:endParaRPr>
                    </a:p>
                  </a:txBody>
                  <a:tcPr marL="91425" marR="91425" marT="91425" marB="91425"/>
                </a:tc>
                <a:tc>
                  <a:txBody>
                    <a:bodyPr/>
                    <a:lstStyle/>
                    <a:p>
                      <a:pPr marL="0" lvl="0" indent="0" algn="l" rtl="0">
                        <a:spcBef>
                          <a:spcPts val="0"/>
                        </a:spcBef>
                        <a:spcAft>
                          <a:spcPts val="0"/>
                        </a:spcAft>
                        <a:buNone/>
                      </a:pPr>
                      <a:r>
                        <a:rPr lang="en-GB" dirty="0">
                          <a:solidFill>
                            <a:schemeClr val="tx1"/>
                          </a:solidFill>
                          <a:latin typeface="Comic Sans MS" panose="030F0702030302020204" pitchFamily="66" charset="0"/>
                        </a:rPr>
                        <a:t>Science</a:t>
                      </a:r>
                      <a:endParaRPr dirty="0">
                        <a:solidFill>
                          <a:schemeClr val="tx1"/>
                        </a:solidFill>
                        <a:latin typeface="Comic Sans MS" panose="030F0702030302020204" pitchFamily="66" charset="0"/>
                      </a:endParaRPr>
                    </a:p>
                  </a:txBody>
                  <a:tcPr marL="91425" marR="91425" marT="91425" marB="91425"/>
                </a:tc>
                <a:extLst>
                  <a:ext uri="{0D108BD9-81ED-4DB2-BD59-A6C34878D82A}">
                    <a16:rowId xmlns:a16="http://schemas.microsoft.com/office/drawing/2014/main" val="10004"/>
                  </a:ext>
                </a:extLst>
              </a:tr>
              <a:tr h="566843">
                <a:tc>
                  <a:txBody>
                    <a:bodyPr/>
                    <a:lstStyle/>
                    <a:p>
                      <a:pPr marL="0" lvl="0" indent="0" algn="l" rtl="0">
                        <a:spcBef>
                          <a:spcPts val="0"/>
                        </a:spcBef>
                        <a:spcAft>
                          <a:spcPts val="0"/>
                        </a:spcAft>
                        <a:buNone/>
                      </a:pPr>
                      <a:r>
                        <a:rPr lang="en-GB">
                          <a:solidFill>
                            <a:schemeClr val="tx1"/>
                          </a:solidFill>
                        </a:rPr>
                        <a:t>Helen Downham</a:t>
                      </a:r>
                    </a:p>
                    <a:p>
                      <a:pPr marL="0" lvl="0" indent="0" algn="l" rtl="0">
                        <a:spcBef>
                          <a:spcPts val="0"/>
                        </a:spcBef>
                        <a:spcAft>
                          <a:spcPts val="0"/>
                        </a:spcAft>
                        <a:buNone/>
                      </a:pPr>
                      <a:r>
                        <a:rPr lang="en-GB">
                          <a:solidFill>
                            <a:schemeClr val="tx1"/>
                          </a:solidFill>
                        </a:rPr>
                        <a:t>Early Years Lead</a:t>
                      </a:r>
                      <a:endParaRPr>
                        <a:solidFill>
                          <a:schemeClr val="tx1"/>
                        </a:solidFill>
                      </a:endParaRPr>
                    </a:p>
                  </a:txBody>
                  <a:tcPr marL="91425" marR="91425" marT="91425" marB="91425"/>
                </a:tc>
                <a:tc>
                  <a:txBody>
                    <a:bodyPr/>
                    <a:lstStyle/>
                    <a:p>
                      <a:pPr marL="0" lvl="0" indent="0" algn="l" rtl="0">
                        <a:spcBef>
                          <a:spcPts val="0"/>
                        </a:spcBef>
                        <a:spcAft>
                          <a:spcPts val="0"/>
                        </a:spcAft>
                        <a:buNone/>
                      </a:pPr>
                      <a:r>
                        <a:rPr lang="en-GB" dirty="0">
                          <a:solidFill>
                            <a:schemeClr val="tx1"/>
                          </a:solidFill>
                          <a:latin typeface="Comic Sans MS" panose="030F0702030302020204" pitchFamily="66" charset="0"/>
                        </a:rPr>
                        <a:t>Maths</a:t>
                      </a:r>
                      <a:endParaRPr dirty="0">
                        <a:solidFill>
                          <a:schemeClr val="tx1"/>
                        </a:solidFill>
                        <a:latin typeface="Comic Sans MS" panose="030F0702030302020204" pitchFamily="66" charset="0"/>
                      </a:endParaRPr>
                    </a:p>
                  </a:txBody>
                  <a:tcPr marL="91425" marR="91425" marT="91425" marB="91425"/>
                </a:tc>
                <a:extLst>
                  <a:ext uri="{0D108BD9-81ED-4DB2-BD59-A6C34878D82A}">
                    <a16:rowId xmlns:a16="http://schemas.microsoft.com/office/drawing/2014/main" val="10005"/>
                  </a:ext>
                </a:extLst>
              </a:tr>
              <a:tr h="354268">
                <a:tc>
                  <a:txBody>
                    <a:bodyPr/>
                    <a:lstStyle/>
                    <a:p>
                      <a:pPr marL="0" lvl="0" indent="0" algn="l" rtl="0">
                        <a:spcBef>
                          <a:spcPts val="0"/>
                        </a:spcBef>
                        <a:spcAft>
                          <a:spcPts val="0"/>
                        </a:spcAft>
                        <a:buNone/>
                      </a:pPr>
                      <a:r>
                        <a:rPr lang="en-GB">
                          <a:solidFill>
                            <a:schemeClr val="tx1"/>
                          </a:solidFill>
                        </a:rPr>
                        <a:t>Corey Clarke</a:t>
                      </a:r>
                      <a:endParaRPr>
                        <a:solidFill>
                          <a:schemeClr val="tx1"/>
                        </a:solidFill>
                      </a:endParaRPr>
                    </a:p>
                  </a:txBody>
                  <a:tcPr marL="91425" marR="91425" marT="91425" marB="91425"/>
                </a:tc>
                <a:tc>
                  <a:txBody>
                    <a:bodyPr/>
                    <a:lstStyle/>
                    <a:p>
                      <a:pPr marL="0" lvl="0" indent="0" algn="l" rtl="0">
                        <a:spcBef>
                          <a:spcPts val="0"/>
                        </a:spcBef>
                        <a:spcAft>
                          <a:spcPts val="0"/>
                        </a:spcAft>
                        <a:buNone/>
                      </a:pPr>
                      <a:r>
                        <a:rPr lang="en-GB" dirty="0">
                          <a:solidFill>
                            <a:schemeClr val="tx1"/>
                          </a:solidFill>
                          <a:latin typeface="Comic Sans MS" panose="030F0702030302020204" pitchFamily="66" charset="0"/>
                        </a:rPr>
                        <a:t>Physical Education</a:t>
                      </a:r>
                      <a:endParaRPr dirty="0">
                        <a:solidFill>
                          <a:schemeClr val="tx1"/>
                        </a:solidFill>
                        <a:latin typeface="Comic Sans MS" panose="030F0702030302020204" pitchFamily="66" charset="0"/>
                      </a:endParaRPr>
                    </a:p>
                  </a:txBody>
                  <a:tcPr marL="91425" marR="91425" marT="91425" marB="91425"/>
                </a:tc>
                <a:extLst>
                  <a:ext uri="{0D108BD9-81ED-4DB2-BD59-A6C34878D82A}">
                    <a16:rowId xmlns:a16="http://schemas.microsoft.com/office/drawing/2014/main" val="10006"/>
                  </a:ext>
                </a:extLst>
              </a:tr>
              <a:tr h="354268">
                <a:tc>
                  <a:txBody>
                    <a:bodyPr/>
                    <a:lstStyle/>
                    <a:p>
                      <a:pPr marL="0" lvl="0" indent="0" algn="l" rtl="0">
                        <a:spcBef>
                          <a:spcPts val="0"/>
                        </a:spcBef>
                        <a:spcAft>
                          <a:spcPts val="0"/>
                        </a:spcAft>
                        <a:buNone/>
                      </a:pPr>
                      <a:r>
                        <a:rPr lang="en-GB" dirty="0">
                          <a:solidFill>
                            <a:schemeClr val="tx1"/>
                          </a:solidFill>
                        </a:rPr>
                        <a:t>Sarah Hawley</a:t>
                      </a:r>
                      <a:endParaRPr dirty="0">
                        <a:solidFill>
                          <a:schemeClr val="tx1"/>
                        </a:solidFill>
                      </a:endParaRPr>
                    </a:p>
                  </a:txBody>
                  <a:tcPr marL="91425" marR="91425" marT="91425" marB="91425"/>
                </a:tc>
                <a:tc>
                  <a:txBody>
                    <a:bodyPr/>
                    <a:lstStyle/>
                    <a:p>
                      <a:pPr marL="0" lvl="0" indent="0" algn="l" rtl="0">
                        <a:spcBef>
                          <a:spcPts val="0"/>
                        </a:spcBef>
                        <a:spcAft>
                          <a:spcPts val="0"/>
                        </a:spcAft>
                        <a:buNone/>
                      </a:pPr>
                      <a:r>
                        <a:rPr lang="en-GB" dirty="0">
                          <a:solidFill>
                            <a:schemeClr val="tx1"/>
                          </a:solidFill>
                        </a:rPr>
                        <a:t>Computing</a:t>
                      </a:r>
                      <a:endParaRPr dirty="0">
                        <a:solidFill>
                          <a:schemeClr val="tx1"/>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transition>
    <p:push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83B5B03E6A984F843925D0643AACD9" ma:contentTypeVersion="18" ma:contentTypeDescription="Create a new document." ma:contentTypeScope="" ma:versionID="ff9e1d3ce9215c1955da01cbfae7e354">
  <xsd:schema xmlns:xsd="http://www.w3.org/2001/XMLSchema" xmlns:xs="http://www.w3.org/2001/XMLSchema" xmlns:p="http://schemas.microsoft.com/office/2006/metadata/properties" xmlns:ns3="eb5e71be-b3a3-43f6-be15-7657e6da409f" xmlns:ns4="202c90ab-dd29-48d0-954f-9db7a85776a8" targetNamespace="http://schemas.microsoft.com/office/2006/metadata/properties" ma:root="true" ma:fieldsID="b238dc4b3c4c2ecf5998711bd10b3ca8" ns3:_="" ns4:_="">
    <xsd:import namespace="eb5e71be-b3a3-43f6-be15-7657e6da409f"/>
    <xsd:import namespace="202c90ab-dd29-48d0-954f-9db7a85776a8"/>
    <xsd:element name="properties">
      <xsd:complexType>
        <xsd:sequence>
          <xsd:element name="documentManagement">
            <xsd:complexType>
              <xsd:all>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ServiceAutoTags" minOccurs="0"/>
                <xsd:element ref="ns3:MediaLengthInSeconds" minOccurs="0"/>
                <xsd:element ref="ns3:_activity"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e71be-b3a3-43f6-be15-7657e6da409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c90ab-dd29-48d0-954f-9db7a85776a8"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Version xmlns="eb5e71be-b3a3-43f6-be15-7657e6da409f" xsi:nil="true"/>
    <_activity xmlns="eb5e71be-b3a3-43f6-be15-7657e6da409f" xsi:nil="true"/>
    <MigrationWizIdPermissions xmlns="eb5e71be-b3a3-43f6-be15-7657e6da409f" xsi:nil="true"/>
    <MigrationWizId xmlns="eb5e71be-b3a3-43f6-be15-7657e6da409f" xsi:nil="true"/>
  </documentManagement>
</p:properties>
</file>

<file path=customXml/itemProps1.xml><?xml version="1.0" encoding="utf-8"?>
<ds:datastoreItem xmlns:ds="http://schemas.openxmlformats.org/officeDocument/2006/customXml" ds:itemID="{E065539D-9FC1-4C0C-BF73-7156E1725CD8}">
  <ds:schemaRefs>
    <ds:schemaRef ds:uri="http://schemas.microsoft.com/sharepoint/v3/contenttype/forms"/>
  </ds:schemaRefs>
</ds:datastoreItem>
</file>

<file path=customXml/itemProps2.xml><?xml version="1.0" encoding="utf-8"?>
<ds:datastoreItem xmlns:ds="http://schemas.openxmlformats.org/officeDocument/2006/customXml" ds:itemID="{05B38F96-24CF-41FA-84DC-46AC70351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5e71be-b3a3-43f6-be15-7657e6da409f"/>
    <ds:schemaRef ds:uri="202c90ab-dd29-48d0-954f-9db7a8577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8901DE-D892-46A4-9A20-DBFFFE265E21}">
  <ds:schemaRef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elements/1.1/"/>
    <ds:schemaRef ds:uri="eb5e71be-b3a3-43f6-be15-7657e6da409f"/>
    <ds:schemaRef ds:uri="http://schemas.openxmlformats.org/package/2006/metadata/core-properties"/>
    <ds:schemaRef ds:uri="202c90ab-dd29-48d0-954f-9db7a85776a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396</TotalTime>
  <Words>1073</Words>
  <Application>Microsoft Office PowerPoint</Application>
  <PresentationFormat>Widescreen</PresentationFormat>
  <Paragraphs>194</Paragraphs>
  <Slides>33</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Comic Sans MS</vt:lpstr>
      <vt:lpstr>arial</vt:lpstr>
      <vt:lpstr>arial</vt:lpstr>
      <vt:lpstr>Calibri</vt:lpstr>
      <vt:lpstr>Wingdings 3</vt:lpstr>
      <vt:lpstr>Century Gothic</vt:lpstr>
      <vt:lpstr>Noto Sans Symbols</vt:lpstr>
      <vt:lpstr>Office Theme</vt:lpstr>
      <vt:lpstr>Ion</vt:lpstr>
      <vt:lpstr>PowerPoint Presentation</vt:lpstr>
      <vt:lpstr>General Information</vt:lpstr>
      <vt:lpstr>The School Day  8:20am - 3pm</vt:lpstr>
      <vt:lpstr>Statutory </vt:lpstr>
      <vt:lpstr>PowerPoint Presentation</vt:lpstr>
      <vt:lpstr>The National Curriculum</vt:lpstr>
      <vt:lpstr>Schemes That We Use</vt:lpstr>
      <vt:lpstr>Schemes That We Use</vt:lpstr>
      <vt:lpstr>Our Subject  Leaders</vt:lpstr>
      <vt:lpstr>Ofsted Focus</vt:lpstr>
      <vt:lpstr>Intent - Our Learning Challenge Curriculum Questions</vt:lpstr>
      <vt:lpstr>Intent - Medium Term Plans. An example… </vt:lpstr>
      <vt:lpstr>Intent - Medium Term Plans. An example… </vt:lpstr>
      <vt:lpstr>Intent - Medium Term Plans. An example… </vt:lpstr>
      <vt:lpstr>Intent - Medium Term Plans</vt:lpstr>
      <vt:lpstr>Intent - Medium Term Plans</vt:lpstr>
      <vt:lpstr>Intent - Medium Term Plans</vt:lpstr>
      <vt:lpstr>Impact</vt:lpstr>
      <vt:lpstr>Assessment</vt:lpstr>
      <vt:lpstr>Challenge – Higher Order Thinking. </vt:lpstr>
      <vt:lpstr>How We Teach Phonics</vt:lpstr>
      <vt:lpstr>The Phonics Screening Check – w/c 9th June 2025</vt:lpstr>
      <vt:lpstr>PowerPoint Presentation</vt:lpstr>
      <vt:lpstr>PowerPoint Presentation</vt:lpstr>
      <vt:lpstr>Year 2</vt:lpstr>
      <vt:lpstr>Reading</vt:lpstr>
      <vt:lpstr>Reading</vt:lpstr>
      <vt:lpstr>English</vt:lpstr>
      <vt:lpstr>English</vt:lpstr>
      <vt:lpstr>Maths</vt:lpstr>
      <vt:lpstr>Maths</vt:lpstr>
      <vt:lpstr>PowerPoint Presentation</vt:lpstr>
      <vt:lpstr>How can You 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Jones</dc:creator>
  <cp:lastModifiedBy>Jane Barnes</cp:lastModifiedBy>
  <cp:revision>54</cp:revision>
  <dcterms:modified xsi:type="dcterms:W3CDTF">2024-09-23T13:29:37Z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0x0101005F83B5B03E6A984F843925D0643AACD9</vt:lpwstr>
  </property>
</Properties>
</file>